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0" r:id="rId2"/>
    <p:sldId id="296" r:id="rId3"/>
    <p:sldId id="285" r:id="rId4"/>
    <p:sldId id="292" r:id="rId5"/>
    <p:sldId id="293" r:id="rId6"/>
    <p:sldId id="294" r:id="rId7"/>
    <p:sldId id="263" r:id="rId8"/>
    <p:sldId id="295" r:id="rId9"/>
    <p:sldId id="260" r:id="rId10"/>
    <p:sldId id="283" r:id="rId11"/>
    <p:sldId id="288" r:id="rId12"/>
    <p:sldId id="297" r:id="rId13"/>
    <p:sldId id="261" r:id="rId14"/>
    <p:sldId id="279" r:id="rId15"/>
    <p:sldId id="282" r:id="rId16"/>
    <p:sldId id="275" r:id="rId17"/>
    <p:sldId id="286" r:id="rId18"/>
    <p:sldId id="274" r:id="rId19"/>
    <p:sldId id="273" r:id="rId20"/>
    <p:sldId id="276" r:id="rId21"/>
    <p:sldId id="289" r:id="rId22"/>
    <p:sldId id="278" r:id="rId23"/>
    <p:sldId id="281" r:id="rId24"/>
    <p:sldId id="287" r:id="rId25"/>
    <p:sldId id="267" r:id="rId26"/>
    <p:sldId id="268" r:id="rId27"/>
    <p:sldId id="269" r:id="rId28"/>
    <p:sldId id="272" r:id="rId29"/>
    <p:sldId id="300" r:id="rId30"/>
    <p:sldId id="299" r:id="rId3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41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1EF4-1168-49C6-B29C-3CDAFA5F0418}" type="datetimeFigureOut">
              <a:rPr lang="ar-IQ" smtClean="0"/>
              <a:pPr/>
              <a:t>16/03/1445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2FF84-E44F-46FD-B7AD-4B36B659A9C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352928" cy="3456384"/>
          </a:xfrm>
        </p:spPr>
        <p:txBody>
          <a:bodyPr>
            <a:normAutofit fontScale="90000"/>
          </a:bodyPr>
          <a:lstStyle/>
          <a:p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b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3600" dirty="0"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b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IQ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محاضرات علم الوراثة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Genetics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مقدمة في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علم الوراثة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Genetics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الوراثة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المندلية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Mendelain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Inheritance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المرحلة الثالثة – قسم علوم الحياة</a:t>
            </a:r>
            <a:br>
              <a:rPr lang="ar-IQ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ar-IQ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5733256"/>
            <a:ext cx="7488832" cy="648072"/>
          </a:xfrm>
        </p:spPr>
        <p:txBody>
          <a:bodyPr>
            <a:normAutofit fontScale="25000" lnSpcReduction="20000"/>
          </a:bodyPr>
          <a:lstStyle/>
          <a:p>
            <a:endParaRPr lang="ar-IQ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sz="1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أ.م.د.</a:t>
            </a:r>
            <a:r>
              <a:rPr lang="ar-IQ" sz="1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1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حسنه عامر </a:t>
            </a:r>
            <a:r>
              <a:rPr lang="ar-IQ" sz="1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مهوس</a:t>
            </a:r>
            <a:r>
              <a:rPr lang="ar-IQ" sz="1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ar-IQ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قسم علوم الحياة - كلية تربية </a:t>
            </a:r>
            <a:r>
              <a:rPr lang="ar-IQ" sz="7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القرنة</a:t>
            </a:r>
            <a:r>
              <a:rPr lang="ar-IQ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جامعة البصرة</a:t>
            </a:r>
          </a:p>
          <a:p>
            <a:r>
              <a:rPr lang="ar-IQ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صورة 4" descr="download.jpe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332656"/>
            <a:ext cx="1240294" cy="1368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C:\Users\مكتب الشمس\Desktop\شعا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550347" cy="1556792"/>
          </a:xfrm>
          <a:prstGeom prst="rect">
            <a:avLst/>
          </a:prstGeom>
          <a:noFill/>
        </p:spPr>
      </p:pic>
      <p:pic>
        <p:nvPicPr>
          <p:cNvPr id="8" name="Picture 2" descr="C:\Users\مكتب الشمس\Desktop\law-segregation-Mendel-Cross-strain-peas-ge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88640"/>
            <a:ext cx="5688632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47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مصطلحات وراثية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 Terminology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 algn="just"/>
            <a:r>
              <a:rPr lang="ar-IQ" dirty="0"/>
              <a:t>الصفة السائدة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dominant traits</a:t>
            </a:r>
            <a:r>
              <a:rPr lang="ar-IQ" dirty="0"/>
              <a:t>: هي إحدى الصفتين المتضادتين للأبوين , (أي الصفة العائدة لأحد الأبوين ) والتي تظهر </a:t>
            </a:r>
            <a:r>
              <a:rPr lang="ar-IQ" dirty="0" err="1"/>
              <a:t>او</a:t>
            </a:r>
            <a:r>
              <a:rPr lang="ar-IQ" dirty="0"/>
              <a:t> تسود في الجيل الأول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F1 </a:t>
            </a:r>
            <a:r>
              <a:rPr lang="ar-IQ" dirty="0"/>
              <a:t>على حساب الصفة الأخرى. .</a:t>
            </a:r>
          </a:p>
          <a:p>
            <a:pPr algn="just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F1 Progeny </a:t>
            </a:r>
            <a:r>
              <a:rPr lang="ar-IQ" dirty="0"/>
              <a:t>: نسل الجيل الأول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F2 progeny</a:t>
            </a:r>
            <a:r>
              <a:rPr lang="ar-IQ" dirty="0"/>
              <a:t> : نسل الجيل الثاني</a:t>
            </a:r>
          </a:p>
          <a:p>
            <a:pPr algn="just"/>
            <a:r>
              <a:rPr lang="ar-IQ" dirty="0"/>
              <a:t>الصفة المتنحية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recessive traits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dirty="0"/>
              <a:t>: هي صفة  احد الأبوين التي اختفت في الجيل الأول وتظهر في الجيل الثاني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F2</a:t>
            </a:r>
            <a:r>
              <a:rPr lang="ar-IQ" dirty="0"/>
              <a:t>  , وقد تم تثبيط أو منع ظهورها نتيجة وجود الصفة السائدة للأب الأخر 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مصطلحات وراثية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 Terminology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ar-IQ" dirty="0"/>
              <a:t>التركيب الوراثي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Genotype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 : هو المحتوى الوراثي للكائن الحي </a:t>
            </a:r>
            <a:r>
              <a:rPr lang="ar-IQ" dirty="0" err="1"/>
              <a:t>اي</a:t>
            </a:r>
            <a:r>
              <a:rPr lang="ar-IQ" dirty="0"/>
              <a:t> ما يحتويه من  جينات ضمن المادة الوراثية العائدة له  ويبقى ثابتا لا يتغير طوال حياة الفرد .</a:t>
            </a:r>
          </a:p>
          <a:p>
            <a:pPr algn="just"/>
            <a:r>
              <a:rPr lang="ar-IQ" dirty="0"/>
              <a:t>النمط المظهري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phenotype </a:t>
            </a:r>
            <a:r>
              <a:rPr lang="ar-IQ" dirty="0"/>
              <a:t>: هو الشكل المظهري الخارجي للكائن الحي في بيئة معينة  وهو ناتج من تفاعل محتوى الفرد الوراثي مع بيئته  وقد يتغير مع تغير البيئة  التي يعيش فيها .</a:t>
            </a:r>
          </a:p>
          <a:p>
            <a:pPr algn="just"/>
            <a:r>
              <a:rPr lang="ar-IQ" dirty="0"/>
              <a:t>التركيب متماثل الزيجة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Homozygous</a:t>
            </a:r>
            <a:r>
              <a:rPr lang="en-US" dirty="0"/>
              <a:t> </a:t>
            </a:r>
            <a:r>
              <a:rPr lang="ar-IQ" dirty="0"/>
              <a:t> : تركيب الفرد الذي ينتج من اتحاد </a:t>
            </a:r>
            <a:r>
              <a:rPr lang="ar-IQ" dirty="0" err="1"/>
              <a:t>مشيجين</a:t>
            </a:r>
            <a:r>
              <a:rPr lang="ar-IQ" dirty="0"/>
              <a:t> يحملان نفس صيغة العامل الوراثي (</a:t>
            </a:r>
            <a:r>
              <a:rPr lang="ar-IQ" dirty="0" err="1"/>
              <a:t>الاليل</a:t>
            </a:r>
            <a:r>
              <a:rPr lang="ar-IQ" dirty="0"/>
              <a:t>) ,كما انه يعطي عند انقسامه أمشاجا متماثلة . مثل التركيب الوراثي </a:t>
            </a:r>
            <a:r>
              <a:rPr lang="en-US" dirty="0"/>
              <a:t>  AA </a:t>
            </a:r>
            <a:r>
              <a:rPr lang="ar-IQ" dirty="0" err="1"/>
              <a:t>او</a:t>
            </a:r>
            <a:r>
              <a:rPr lang="ar-IQ" dirty="0"/>
              <a:t> </a:t>
            </a:r>
            <a:r>
              <a:rPr lang="en-US" dirty="0" err="1"/>
              <a:t>aa</a:t>
            </a:r>
            <a:r>
              <a:rPr lang="ar-IQ" dirty="0"/>
              <a:t> كلاهما </a:t>
            </a:r>
            <a:r>
              <a:rPr lang="ar-IQ" dirty="0" err="1"/>
              <a:t>ناتح</a:t>
            </a:r>
            <a:r>
              <a:rPr lang="ar-IQ" dirty="0"/>
              <a:t> من أمشاج متشابهة ويعطي </a:t>
            </a:r>
            <a:r>
              <a:rPr lang="ar-IQ" dirty="0" err="1"/>
              <a:t>امشاجا</a:t>
            </a:r>
            <a:r>
              <a:rPr lang="ar-IQ" dirty="0"/>
              <a:t> متشابهة .</a:t>
            </a:r>
          </a:p>
          <a:p>
            <a:pPr algn="just"/>
            <a:r>
              <a:rPr lang="ar-IQ" dirty="0"/>
              <a:t> التركيب متباين الزيجة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Heterozygous</a:t>
            </a:r>
            <a:r>
              <a:rPr lang="ar-IQ" dirty="0"/>
              <a:t>: تركيب الفرد الوراثي الناتج من اتحاد أمشاج غير متشابهة التركيب الوراثي مثلا التركيب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ar-IQ" dirty="0"/>
              <a:t> ناتج من اتحاد </a:t>
            </a:r>
            <a:r>
              <a:rPr lang="ar-IQ" dirty="0" err="1"/>
              <a:t>مشيج</a:t>
            </a:r>
            <a:r>
              <a:rPr lang="ar-IQ" dirty="0"/>
              <a:t> يحمل </a:t>
            </a:r>
            <a:r>
              <a:rPr lang="ar-IQ" dirty="0" err="1"/>
              <a:t>الاليل</a:t>
            </a:r>
            <a:r>
              <a:rPr lang="ar-IQ" dirty="0"/>
              <a:t> </a:t>
            </a:r>
            <a:r>
              <a:rPr lang="en-US" dirty="0"/>
              <a:t>A</a:t>
            </a:r>
            <a:r>
              <a:rPr lang="ar-IQ" dirty="0"/>
              <a:t>  مع </a:t>
            </a:r>
            <a:r>
              <a:rPr lang="ar-IQ" dirty="0" err="1"/>
              <a:t>مشيج</a:t>
            </a:r>
            <a:r>
              <a:rPr lang="ar-IQ" dirty="0"/>
              <a:t> يحمل </a:t>
            </a:r>
            <a:r>
              <a:rPr lang="ar-IQ" dirty="0" err="1"/>
              <a:t>الاليل</a:t>
            </a:r>
            <a:r>
              <a:rPr lang="ar-IQ" dirty="0"/>
              <a:t>  </a:t>
            </a:r>
            <a:r>
              <a:rPr lang="en-US" dirty="0"/>
              <a:t>a</a:t>
            </a:r>
            <a:r>
              <a:rPr lang="ar-IQ" dirty="0"/>
              <a:t>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مصطلحات وراثية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 Terminology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التركيب أو النمط الوراثي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Genotype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</a:p>
          <a:p>
            <a:pPr algn="just">
              <a:buNone/>
            </a:pP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هو المحتوى الوراثي أو مجموعة الجينات التي يحملها لصفة معينة أو هو تتابعات محددة فريدة من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التي تعود لصفة معينة في كائن معين . وعادة ما يتم تمثيل الجينات بهيئة أليلان (مثلا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AA ,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Aa,aa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.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النمط المظهري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Phenotype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هو الشكل الظاهري لصفة معينة تعود لنمط وراثي محدد في بيئة معينة. مثلا صفة اللون الأحمر للأزهار واللون الأبيض وهو يمثل الشكل المظهري الخارجي بغض النظر عن التركيب الوراثي.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مصطلحات وراثية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Genetic Terminology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5892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الخليط ( الهجين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hybrid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):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هو الفرد ذو التركيب الوراثي غير المتجانس والذي يتكون من اتحاد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مشيجين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مختلفين  ويعطي نوعين من الأمشاج.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التضريب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الأحادي الهجين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Monohybrid Cross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ar-IQ" dirty="0"/>
              <a:t>هو </a:t>
            </a:r>
            <a:r>
              <a:rPr lang="ar-IQ" dirty="0" err="1"/>
              <a:t>تضريب</a:t>
            </a:r>
            <a:r>
              <a:rPr lang="ar-IQ" dirty="0"/>
              <a:t> فردين يختلفان في صفة متضادة واحدة , مثل </a:t>
            </a:r>
            <a:r>
              <a:rPr lang="ar-IQ" dirty="0" err="1"/>
              <a:t>تضريب</a:t>
            </a:r>
            <a:r>
              <a:rPr lang="ar-IQ" dirty="0"/>
              <a:t> نبات طويل</a:t>
            </a:r>
            <a:r>
              <a:rPr lang="en-US" dirty="0"/>
              <a:t>  AA </a:t>
            </a:r>
            <a:r>
              <a:rPr lang="ar-IQ" dirty="0"/>
              <a:t>بأخر قصير </a:t>
            </a:r>
            <a:r>
              <a:rPr lang="en-US" dirty="0" err="1"/>
              <a:t>aa</a:t>
            </a:r>
            <a:r>
              <a:rPr lang="ar-IQ" dirty="0"/>
              <a:t> ينتج عنه فرد أحادي الهجين 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ar-IQ" dirty="0"/>
              <a:t>أو نبات احمر الأزهار</a:t>
            </a:r>
            <a:r>
              <a:rPr lang="en-US" dirty="0"/>
              <a:t>RR</a:t>
            </a:r>
            <a:r>
              <a:rPr lang="ar-IQ" dirty="0"/>
              <a:t> بنبات ابيض الأزهار </a:t>
            </a:r>
            <a:r>
              <a:rPr lang="en-US" dirty="0" err="1"/>
              <a:t>rr</a:t>
            </a:r>
            <a:r>
              <a:rPr lang="ar-IQ" dirty="0"/>
              <a:t> ينتج </a:t>
            </a:r>
            <a:r>
              <a:rPr lang="en-US" dirty="0" err="1"/>
              <a:t>Rr</a:t>
            </a:r>
            <a:r>
              <a:rPr lang="ar-IQ" dirty="0"/>
              <a:t> </a:t>
            </a:r>
            <a:r>
              <a:rPr lang="ar-IQ" dirty="0" err="1"/>
              <a:t>اوهكذا</a:t>
            </a:r>
            <a:r>
              <a:rPr lang="ar-IQ" dirty="0"/>
              <a:t> . </a:t>
            </a:r>
          </a:p>
          <a:p>
            <a:pPr algn="just"/>
            <a:r>
              <a:rPr lang="ar-IQ" dirty="0" err="1"/>
              <a:t>التضريب</a:t>
            </a:r>
            <a:r>
              <a:rPr lang="ar-IQ" dirty="0"/>
              <a:t> الثنائي الهجين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Dihybrid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Cross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ar-IQ" dirty="0"/>
              <a:t>هو </a:t>
            </a:r>
            <a:r>
              <a:rPr lang="ar-IQ" dirty="0" err="1"/>
              <a:t>تضريب</a:t>
            </a:r>
            <a:r>
              <a:rPr lang="ar-IQ" dirty="0"/>
              <a:t> نباتين يختلفان في صفتين متضادتين. مثلا </a:t>
            </a:r>
            <a:r>
              <a:rPr lang="ar-IQ" dirty="0" err="1"/>
              <a:t>تضريب</a:t>
            </a:r>
            <a:r>
              <a:rPr lang="ar-IQ" dirty="0"/>
              <a:t> </a:t>
            </a:r>
            <a:r>
              <a:rPr lang="en-US" dirty="0"/>
              <a:t> </a:t>
            </a:r>
            <a:r>
              <a:rPr lang="ar-IQ" dirty="0"/>
              <a:t>نبات اصفر مدور البذور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AABB </a:t>
            </a:r>
            <a:r>
              <a:rPr lang="ar-IQ" dirty="0"/>
              <a:t> </a:t>
            </a:r>
            <a:r>
              <a:rPr lang="en-US" dirty="0"/>
              <a:t>round-yellow</a:t>
            </a:r>
            <a:r>
              <a:rPr lang="ar-IQ" dirty="0"/>
              <a:t> مع نبات اخضر مجعد البذور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aabb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dirty="0"/>
              <a:t>wrinkled-green</a:t>
            </a:r>
            <a:r>
              <a:rPr lang="ar-IQ" dirty="0"/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مثلا , ينتج فرد ثنائي الهجين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AaBb</a:t>
            </a:r>
            <a:endParaRPr lang="ar-IQ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>
            <a:normAutofit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مصطلحات وراثية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Genetic Terminology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dirty="0" err="1"/>
              <a:t>التضريب</a:t>
            </a:r>
            <a:r>
              <a:rPr lang="ar-IQ" dirty="0"/>
              <a:t> الاختباري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cross </a:t>
            </a:r>
            <a:r>
              <a:rPr lang="ar-IQ" dirty="0"/>
              <a:t>: </a:t>
            </a:r>
            <a:r>
              <a:rPr lang="ar-IQ" dirty="0" err="1"/>
              <a:t>تضريب</a:t>
            </a:r>
            <a:r>
              <a:rPr lang="ar-IQ" dirty="0"/>
              <a:t> يجري لمعرفة نقاوة صفة معينة , ويتم فيها </a:t>
            </a:r>
            <a:r>
              <a:rPr lang="ar-IQ" dirty="0" err="1"/>
              <a:t>تضريب</a:t>
            </a:r>
            <a:r>
              <a:rPr lang="ar-IQ" dirty="0"/>
              <a:t> فردين احدهما متنحي نقي(</a:t>
            </a:r>
            <a:r>
              <a:rPr lang="en-US" dirty="0" err="1"/>
              <a:t>tt</a:t>
            </a:r>
            <a:r>
              <a:rPr lang="ar-IQ" dirty="0"/>
              <a:t>)  للصفات المدروسة والأخر سائد مجهول النقاوة (سائد نقي </a:t>
            </a:r>
            <a:r>
              <a:rPr lang="en-US" dirty="0"/>
              <a:t>TT</a:t>
            </a:r>
            <a:r>
              <a:rPr lang="ar-IQ" dirty="0" err="1"/>
              <a:t>او</a:t>
            </a:r>
            <a:r>
              <a:rPr lang="ar-IQ" dirty="0"/>
              <a:t> سائد هجين</a:t>
            </a:r>
            <a:r>
              <a:rPr lang="en-US" dirty="0" err="1"/>
              <a:t>Tt</a:t>
            </a:r>
            <a:r>
              <a:rPr lang="ar-IQ" dirty="0"/>
              <a:t> ).</a:t>
            </a:r>
          </a:p>
          <a:p>
            <a:pPr algn="just"/>
            <a:r>
              <a:rPr lang="ar-IQ" dirty="0" err="1"/>
              <a:t>التضريب</a:t>
            </a:r>
            <a:r>
              <a:rPr lang="ar-IQ" dirty="0"/>
              <a:t> العكسي: 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Reciprocal cross </a:t>
            </a:r>
            <a:r>
              <a:rPr lang="ar-IQ" dirty="0"/>
              <a:t>: </a:t>
            </a:r>
            <a:r>
              <a:rPr lang="ar-IQ" dirty="0" err="1"/>
              <a:t>تضريب</a:t>
            </a:r>
            <a:r>
              <a:rPr lang="ar-IQ" dirty="0"/>
              <a:t> بين أبوين لصفة معينة يحملها احدهما ثم إجراء </a:t>
            </a:r>
            <a:r>
              <a:rPr lang="ar-IQ" dirty="0" err="1"/>
              <a:t>التضريب</a:t>
            </a:r>
            <a:r>
              <a:rPr lang="ar-IQ" dirty="0"/>
              <a:t> المعاكس ليكون الأب الآخر هو الحامل للصفة الأولى .</a:t>
            </a:r>
          </a:p>
          <a:p>
            <a:pPr algn="just"/>
            <a:r>
              <a:rPr lang="ar-IQ" dirty="0"/>
              <a:t>التلقيح الذاتي </a:t>
            </a:r>
            <a:r>
              <a:rPr lang="en-US" dirty="0"/>
              <a:t> :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self-pollinated</a:t>
            </a:r>
            <a:r>
              <a:rPr lang="ar-IQ" dirty="0"/>
              <a:t>هو تلقيح </a:t>
            </a:r>
            <a:r>
              <a:rPr lang="ar-IQ" dirty="0" err="1"/>
              <a:t>المشيج</a:t>
            </a:r>
            <a:r>
              <a:rPr lang="ar-IQ" dirty="0"/>
              <a:t> الأنثوي بنبات بواسطة </a:t>
            </a:r>
            <a:r>
              <a:rPr lang="ar-IQ" dirty="0" err="1"/>
              <a:t>المشيج</a:t>
            </a:r>
            <a:r>
              <a:rPr lang="ar-IQ" dirty="0"/>
              <a:t> الذكري العائد لنفس النبات .</a:t>
            </a:r>
          </a:p>
          <a:p>
            <a:pPr marL="609600" indent="-609600" algn="just">
              <a:buClr>
                <a:schemeClr val="tx1"/>
              </a:buClr>
            </a:pPr>
            <a:r>
              <a:rPr lang="ar-IQ" dirty="0"/>
              <a:t>التلقيح </a:t>
            </a:r>
            <a:r>
              <a:rPr lang="ar-IQ" dirty="0" err="1"/>
              <a:t>الخلطي</a:t>
            </a:r>
            <a:r>
              <a:rPr lang="ar-IQ" dirty="0"/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cross-pollinated</a:t>
            </a:r>
            <a:r>
              <a:rPr lang="ar-IQ" dirty="0"/>
              <a:t>: هو تلقيح </a:t>
            </a:r>
            <a:r>
              <a:rPr lang="ar-IQ" dirty="0" err="1"/>
              <a:t>المشيج</a:t>
            </a:r>
            <a:r>
              <a:rPr lang="ar-IQ" dirty="0"/>
              <a:t> الأنثوي لنبات بواسطة </a:t>
            </a:r>
            <a:r>
              <a:rPr lang="ar-IQ" dirty="0" err="1"/>
              <a:t>المشيج</a:t>
            </a:r>
            <a:r>
              <a:rPr lang="ar-IQ" dirty="0"/>
              <a:t> الذكري العائد لنبات آخر.</a:t>
            </a:r>
            <a:endParaRPr lang="ar-SA" dirty="0"/>
          </a:p>
          <a:p>
            <a:pPr algn="just"/>
            <a:endParaRPr lang="ar-IQ" dirty="0"/>
          </a:p>
          <a:p>
            <a:pPr algn="just"/>
            <a:endParaRPr lang="ar-IQ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قوانين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Mendel’s laws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ar-IQ" dirty="0"/>
              <a:t>درس </a:t>
            </a:r>
            <a:r>
              <a:rPr lang="ar-IQ" dirty="0" err="1"/>
              <a:t>مندل</a:t>
            </a:r>
            <a:r>
              <a:rPr lang="ar-IQ" dirty="0"/>
              <a:t> توريث سبع صفات من نبات </a:t>
            </a:r>
            <a:r>
              <a:rPr lang="ar-IQ" dirty="0" err="1"/>
              <a:t>البازلاء</a:t>
            </a:r>
            <a:r>
              <a:rPr lang="ar-IQ" dirty="0"/>
              <a:t> , توصل من خلالها إلى ثلاث قواعد أساسية للتوريث : </a:t>
            </a:r>
          </a:p>
          <a:p>
            <a:pPr marL="571500" indent="-571500">
              <a:buFont typeface="+mj-lt"/>
              <a:buAutoNum type="romanUcPeriod"/>
            </a:pPr>
            <a:r>
              <a:rPr lang="ar-IQ" dirty="0"/>
              <a:t>  قانون السيادة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Law of Dominance </a:t>
            </a:r>
            <a:endParaRPr lang="ar-IQ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ar-IQ" dirty="0"/>
              <a:t>قانون الانعزال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Law of Segregation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ar-IQ" dirty="0"/>
              <a:t>قانون التوزيع المستقل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Law of Independent Assortment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ar-IQ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الصفات السبع التي درسها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6" name="Picture 2" descr="C:\Users\مكتب الشمس\Desktop\Mendels-Law-of-Inheritanc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مكتب الشمس\Desktop\صور وراثة\Mendel’s-Garden-Pea-Plant-Experime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686257" cy="6954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الأسس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تي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اتبعه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تجاربه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sz="3600" dirty="0"/>
              <a:t>اعتمد </a:t>
            </a:r>
            <a:r>
              <a:rPr lang="ar-IQ" sz="3600" dirty="0" err="1"/>
              <a:t>مندل</a:t>
            </a:r>
            <a:r>
              <a:rPr lang="ar-IQ" sz="3600" dirty="0"/>
              <a:t> في تجاربه على طريقتين أساسية في فهم عملية التوارث هما :</a:t>
            </a:r>
          </a:p>
          <a:p>
            <a:pPr algn="just"/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طريقة التهجين الأحادي </a:t>
            </a:r>
            <a:r>
              <a:rPr lang="en-US" sz="3600" dirty="0"/>
              <a:t>Monohybrid Cross Experiment</a:t>
            </a:r>
            <a:endParaRPr lang="ar-IQ" sz="3600" dirty="0"/>
          </a:p>
          <a:p>
            <a:pPr algn="just"/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طريقة التهجين الثنائي </a:t>
            </a:r>
            <a:r>
              <a:rPr lang="en-US" sz="3600" dirty="0" err="1"/>
              <a:t>Dihybrid</a:t>
            </a:r>
            <a:r>
              <a:rPr lang="en-US" sz="3600" dirty="0"/>
              <a:t> Cross Experiment</a:t>
            </a:r>
            <a:endParaRPr lang="ar-IQ" sz="3600" dirty="0"/>
          </a:p>
          <a:p>
            <a:pPr algn="just"/>
            <a:r>
              <a:rPr lang="ar-IQ" sz="3600" dirty="0"/>
              <a:t>بالإضافة إلى الاستعانة بالتلقيح الذاتي </a:t>
            </a:r>
            <a:r>
              <a:rPr lang="en-US" sz="3600" dirty="0"/>
              <a:t>self pollination </a:t>
            </a:r>
            <a:r>
              <a:rPr lang="ar-IQ" sz="3600" dirty="0"/>
              <a:t>والتلقيح الاختباري </a:t>
            </a:r>
            <a:r>
              <a:rPr lang="en-US" sz="3600" dirty="0"/>
              <a:t>test cross</a:t>
            </a:r>
            <a:r>
              <a:rPr lang="ar-IQ" sz="3600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864096"/>
          </a:xfrm>
        </p:spPr>
        <p:txBody>
          <a:bodyPr>
            <a:normAutofit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قوانين 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62500" lnSpcReduction="20000"/>
          </a:bodyPr>
          <a:lstStyle/>
          <a:p>
            <a:pPr algn="justLow"/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قانون</a:t>
            </a:r>
            <a: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مندل</a:t>
            </a:r>
            <a: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الأول </a:t>
            </a:r>
            <a:b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قانون</a:t>
            </a:r>
            <a: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الانعزال 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Law of Segregation</a:t>
            </a:r>
            <a:endParaRPr lang="ar-IQ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/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”ينعزل فرد</a:t>
            </a:r>
            <a:r>
              <a:rPr lang="ar-IQ" sz="4400" b="1" u="sng" dirty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 أي عامل</a:t>
            </a:r>
            <a:r>
              <a:rPr lang="ar-IQ" sz="4400" b="1" u="sng" dirty="0">
                <a:latin typeface="Simplified Arabic" pitchFamily="18" charset="-78"/>
                <a:cs typeface="Simplified Arabic" pitchFamily="18" charset="-78"/>
              </a:rPr>
              <a:t> وراثي</a:t>
            </a:r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IQ" sz="4400" b="1" u="sng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أليلي) عن بعضه</a:t>
            </a:r>
            <a:r>
              <a:rPr lang="ar-IQ" sz="4400" b="1" u="sng" dirty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ا </a:t>
            </a:r>
            <a:r>
              <a:rPr lang="ar-SA" sz="4400" b="1" u="sng" dirty="0" err="1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لبعض عند تكوين الأمشاج</a:t>
            </a:r>
            <a:r>
              <a:rPr lang="ar-IQ" sz="4400" b="1" u="sng" dirty="0">
                <a:latin typeface="Simplified Arabic" pitchFamily="18" charset="-78"/>
                <a:cs typeface="Simplified Arabic" pitchFamily="18" charset="-78"/>
              </a:rPr>
              <a:t> ثم يعودان للازدواج عند تكوين البيضة المخصبة</a:t>
            </a:r>
            <a:r>
              <a:rPr lang="ar-SA" sz="4400" b="1" u="sng" dirty="0">
                <a:latin typeface="Simplified Arabic" pitchFamily="18" charset="-78"/>
                <a:cs typeface="Simplified Arabic" pitchFamily="18" charset="-78"/>
              </a:rPr>
              <a:t> ”.</a:t>
            </a:r>
            <a:endParaRPr lang="ar-IQ" sz="4400" b="1" u="sng" dirty="0">
              <a:latin typeface="Simplified Arabic" pitchFamily="18" charset="-78"/>
              <a:cs typeface="Simplified Arabic" pitchFamily="18" charset="-78"/>
            </a:endParaRPr>
          </a:p>
          <a:p>
            <a:pPr algn="justLow"/>
            <a: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قانون </a:t>
            </a:r>
            <a:r>
              <a:rPr lang="ar-IQ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الثاني</a:t>
            </a:r>
            <a:b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التوزيع المستقل  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Law of Independent Assortment</a:t>
            </a:r>
          </a:p>
          <a:p>
            <a:pPr algn="justLow"/>
            <a:r>
              <a:rPr lang="ar-IQ" sz="4400" b="1" u="sng" dirty="0"/>
              <a:t>”ينعزل عاملا كل صفة بصورة مستقلة عن انعزال عاملي الصفة الأخرى ”.</a:t>
            </a:r>
          </a:p>
          <a:p>
            <a:pPr algn="justLow"/>
            <a:endParaRPr lang="ar-IQ" sz="4400" b="1" u="sng" dirty="0"/>
          </a:p>
          <a:p>
            <a:pPr algn="justLow"/>
            <a:r>
              <a:rPr lang="ar-IQ" sz="4400" dirty="0"/>
              <a:t>أما قانون السيادة فهو </a:t>
            </a:r>
            <a:r>
              <a:rPr lang="ar-IQ" sz="4400" dirty="0" err="1"/>
              <a:t>ينص</a:t>
            </a:r>
            <a:r>
              <a:rPr lang="ar-IQ" sz="4400" dirty="0"/>
              <a:t> على إن ظهور نمط  مظهري لصفة معينة  والذي يمنع ظهور النمط المظهري الأخر للصفة في الجيل </a:t>
            </a:r>
            <a:r>
              <a:rPr lang="ar-IQ" sz="4400" dirty="0" err="1"/>
              <a:t>الاول</a:t>
            </a:r>
            <a:r>
              <a:rPr lang="ar-IQ" sz="4400" dirty="0"/>
              <a:t> ويسمح له بالظهور في الجيل الثاني هو ما يسمى بالسيادة  (</a:t>
            </a:r>
            <a:r>
              <a:rPr lang="ar-IQ" sz="4400" dirty="0" err="1"/>
              <a:t>اي</a:t>
            </a:r>
            <a:r>
              <a:rPr lang="ar-IQ" sz="4400" dirty="0"/>
              <a:t> احد النمطين يمنع ظهور النمط الآخر) </a:t>
            </a:r>
          </a:p>
          <a:p>
            <a:pPr algn="justLow"/>
            <a:endParaRPr lang="ar-IQ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أهداف المحاضرة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يكون الطالب قادرا على :</a:t>
            </a:r>
          </a:p>
          <a:p>
            <a:r>
              <a:rPr lang="ar-IQ" dirty="0"/>
              <a:t>تعريف علم الوراثة والفرق بين </a:t>
            </a:r>
            <a:r>
              <a:rPr lang="en-US" dirty="0" err="1"/>
              <a:t>Genetics,Heredity</a:t>
            </a:r>
            <a:r>
              <a:rPr lang="en-US" dirty="0"/>
              <a:t>, Inheritance</a:t>
            </a:r>
            <a:r>
              <a:rPr lang="ar-IQ" dirty="0"/>
              <a:t>.</a:t>
            </a:r>
          </a:p>
          <a:p>
            <a:r>
              <a:rPr lang="ar-IQ" dirty="0"/>
              <a:t>معرفة معاني بعض المصطلحات الوراثية الشائعة .</a:t>
            </a:r>
          </a:p>
          <a:p>
            <a:r>
              <a:rPr lang="ar-IQ" dirty="0"/>
              <a:t>أن يعدد فروع علم الوراثة .</a:t>
            </a:r>
          </a:p>
          <a:p>
            <a:r>
              <a:rPr lang="ar-IQ" dirty="0"/>
              <a:t>يفهم أسس الوراثة </a:t>
            </a:r>
            <a:r>
              <a:rPr lang="ar-IQ" dirty="0" err="1"/>
              <a:t>المندلية</a:t>
            </a:r>
            <a:r>
              <a:rPr lang="ar-IQ" dirty="0"/>
              <a:t>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طريقة التهجين الأحادي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monohybrid Cross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الاباء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نقية) </a:t>
            </a:r>
            <a:br>
              <a:rPr lang="en-US" dirty="0"/>
            </a:br>
            <a:endParaRPr lang="ar-IQ" dirty="0"/>
          </a:p>
        </p:txBody>
      </p:sp>
      <p:pic>
        <p:nvPicPr>
          <p:cNvPr id="2050" name="Picture 2" descr="C:\Users\مكتب الشمس\Desktop\law-segregation-Mendel-Cross-strain-peas-ge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22290"/>
            <a:ext cx="8712968" cy="5275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التلقيح الذاتي للجيل الأول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F1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ينتج الجيل الثاني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F2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122" name="Picture 2" descr="C:\Users\مكتب الشمس\Desktop\صور وراثة\4a-8c56-42b0-8d29-90c76b1ed11f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74436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841160" cy="1403648"/>
          </a:xfrm>
        </p:spPr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طريقة التهجين الثنائي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Dihybrid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Cross</a:t>
            </a:r>
            <a:br>
              <a:rPr lang="en-US" dirty="0"/>
            </a:br>
            <a:endParaRPr lang="ar-IQ" dirty="0"/>
          </a:p>
        </p:txBody>
      </p:sp>
      <p:pic>
        <p:nvPicPr>
          <p:cNvPr id="1026" name="Picture 2" descr="C:\Users\مكتب الشمس\Desktop\Dihybrid-Cross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620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استخدام مربع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بونيت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حل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التضريبات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الوراثية </a:t>
            </a:r>
          </a:p>
        </p:txBody>
      </p:sp>
      <p:pic>
        <p:nvPicPr>
          <p:cNvPr id="3074" name="Picture 2" descr="C:\Users\مكتب الشمس\Desktop\maxres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412776"/>
            <a:ext cx="837935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folHlink"/>
                </a:solidFill>
              </a:rPr>
              <a:t>جوهر تجارب </a:t>
            </a:r>
            <a:r>
              <a:rPr lang="ar-SA" dirty="0" err="1">
                <a:solidFill>
                  <a:schemeClr val="folHlink"/>
                </a:solidFill>
              </a:rPr>
              <a:t>مندل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54006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Clr>
                <a:schemeClr val="tx1"/>
              </a:buClr>
              <a:buFont typeface="Courier New" pitchFamily="49" charset="0"/>
              <a:buChar char="o"/>
            </a:pPr>
            <a:r>
              <a:rPr lang="ar-SA" dirty="0" err="1"/>
              <a:t>إجرء</a:t>
            </a:r>
            <a:r>
              <a:rPr lang="ar-SA" dirty="0"/>
              <a:t> </a:t>
            </a:r>
            <a:r>
              <a:rPr lang="ar-SA" dirty="0" err="1"/>
              <a:t>تزاوجات</a:t>
            </a:r>
            <a:r>
              <a:rPr lang="ar-SA" dirty="0"/>
              <a:t> بين نباتات تختلف فيما بينها في صفات متقطعة تم مشاهدة نمط توارثها في الأجيال المتتابعة.</a:t>
            </a:r>
          </a:p>
          <a:p>
            <a:pPr marL="609600" indent="-609600">
              <a:buClr>
                <a:schemeClr val="tx1"/>
              </a:buClr>
              <a:buFont typeface="Courier New" pitchFamily="49" charset="0"/>
              <a:buChar char="o"/>
            </a:pPr>
            <a:r>
              <a:rPr lang="ar-SA" dirty="0"/>
              <a:t>طريقة </a:t>
            </a:r>
            <a:r>
              <a:rPr lang="ar-SA" dirty="0" err="1"/>
              <a:t>مندل</a:t>
            </a:r>
            <a:r>
              <a:rPr lang="ar-SA" dirty="0"/>
              <a:t> كانت مثالا ممتازا للطريقة العلمية في البحث</a:t>
            </a:r>
            <a:r>
              <a:rPr lang="ar-IQ" dirty="0"/>
              <a:t> .</a:t>
            </a:r>
            <a:endParaRPr lang="ar-SA" dirty="0"/>
          </a:p>
          <a:p>
            <a:pPr marL="609600" indent="-609600">
              <a:buClr>
                <a:schemeClr val="tx1"/>
              </a:buClr>
              <a:buFont typeface="Courier New" pitchFamily="49" charset="0"/>
              <a:buChar char="o"/>
            </a:pPr>
            <a:r>
              <a:rPr lang="ar-SA" dirty="0"/>
              <a:t>اختار مادة البحث المناسبة لدراسة مشكلة معينة في وقت معين .</a:t>
            </a:r>
          </a:p>
          <a:p>
            <a:pPr marL="609600" indent="-609600">
              <a:buClr>
                <a:schemeClr val="tx1"/>
              </a:buClr>
              <a:buFont typeface="Courier New" pitchFamily="49" charset="0"/>
              <a:buChar char="o"/>
            </a:pPr>
            <a:r>
              <a:rPr lang="ar-SA" dirty="0"/>
              <a:t>خطط بدقه متناهية للتجارب .</a:t>
            </a:r>
          </a:p>
          <a:p>
            <a:pPr marL="609600" indent="-609600"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ar-SA" dirty="0"/>
              <a:t>استعمل التحليل الرياضي واستفاد من </a:t>
            </a:r>
            <a:r>
              <a:rPr lang="ar-SA" dirty="0" err="1"/>
              <a:t>اخطاء</a:t>
            </a:r>
            <a:r>
              <a:rPr lang="ar-SA" dirty="0"/>
              <a:t> من سبقوه وعمل على تلافيها, كما ادخل </a:t>
            </a:r>
            <a:r>
              <a:rPr lang="ar-SA" dirty="0" err="1"/>
              <a:t>مندل</a:t>
            </a:r>
            <a:r>
              <a:rPr lang="ar-SA" dirty="0"/>
              <a:t> بعض التحسينات التي منها: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ar-SA" dirty="0"/>
              <a:t>درس كل صفة على حده واعتبر الصفة لا الفرد هي الوحدة في الوراثة.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ar-SA" dirty="0"/>
              <a:t>حصر وعد كل فئة من فئات النسل الناتج 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ar-SA" dirty="0"/>
              <a:t>حفظ سجلات دقيقة للمعلومات التي تحصل عليها 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ar-SA" dirty="0"/>
              <a:t>أدرك أهمية الحصول على أعداد كبيرة من النسل.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ar-SA" dirty="0"/>
              <a:t>وضع فرضيات تفسير نتائج تجاربه تم اختبار صحة تلك الفرضيات</a:t>
            </a:r>
            <a:endParaRPr lang="ar-IQ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820472" cy="54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ar-SA" sz="4000" dirty="0"/>
              <a:t>2. إنشاء ما يسمى بالسلالات النقية </a:t>
            </a:r>
            <a:r>
              <a:rPr lang="en-US" sz="4000" dirty="0"/>
              <a:t>Pure </a:t>
            </a:r>
            <a:r>
              <a:rPr lang="ar-SA" sz="4000" dirty="0"/>
              <a:t>( صدق التوالد):</a:t>
            </a:r>
          </a:p>
          <a:p>
            <a:pPr algn="just">
              <a:buFont typeface="Wingdings" pitchFamily="2" charset="2"/>
              <a:buNone/>
            </a:pPr>
            <a:r>
              <a:rPr lang="ar-SA" sz="4000" dirty="0">
                <a:latin typeface="Arial"/>
              </a:rPr>
              <a:t>” مجموعة من الإفراد المتماثلة وراثيا لزوج أو أكثر من الجينات والتي تعطى عند تلقيحها الذاتي أو تزاوجها فيما بينها نسلا مشابها لها“</a:t>
            </a:r>
          </a:p>
          <a:p>
            <a:pPr algn="just">
              <a:buFont typeface="Wingdings" pitchFamily="2" charset="2"/>
              <a:buNone/>
            </a:pPr>
            <a:r>
              <a:rPr lang="ar-SA" sz="4000" dirty="0"/>
              <a:t>3. درس </a:t>
            </a:r>
            <a:r>
              <a:rPr lang="ar-SA" sz="4000" dirty="0" err="1"/>
              <a:t>مندل</a:t>
            </a:r>
            <a:r>
              <a:rPr lang="ar-SA" sz="4000" dirty="0"/>
              <a:t> بعد ذلك السلوك للأزواج السبعة من الصفات </a:t>
            </a:r>
            <a:r>
              <a:rPr lang="ar-SA" sz="4000" dirty="0" err="1"/>
              <a:t>المت</a:t>
            </a:r>
            <a:r>
              <a:rPr lang="ar-IQ" sz="4000" dirty="0"/>
              <a:t>ضاد</a:t>
            </a:r>
            <a:r>
              <a:rPr lang="ar-SA" sz="4000" dirty="0"/>
              <a:t>ة كلا على حدة.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ar-SA" dirty="0"/>
              <a:t>درس </a:t>
            </a:r>
            <a:r>
              <a:rPr lang="ar-SA" dirty="0" err="1"/>
              <a:t>مندل</a:t>
            </a:r>
            <a:r>
              <a:rPr lang="ar-SA" dirty="0"/>
              <a:t> بقية أزواج الصفات </a:t>
            </a:r>
            <a:r>
              <a:rPr lang="ar-IQ" dirty="0"/>
              <a:t>المتضادة </a:t>
            </a:r>
            <a:r>
              <a:rPr lang="ar-SA" dirty="0"/>
              <a:t>وحصل على نفس النتائج.</a:t>
            </a:r>
          </a:p>
          <a:p>
            <a:pPr>
              <a:buFont typeface="Wingdings" pitchFamily="2" charset="2"/>
              <a:buNone/>
            </a:pPr>
            <a:r>
              <a:rPr lang="ar-SA" dirty="0"/>
              <a:t>4. حدد </a:t>
            </a:r>
            <a:r>
              <a:rPr lang="ar-SA" dirty="0" err="1"/>
              <a:t>مندل</a:t>
            </a:r>
            <a:r>
              <a:rPr lang="ar-SA" dirty="0"/>
              <a:t> عدد العوامل </a:t>
            </a:r>
            <a:r>
              <a:rPr lang="ar-SA" dirty="0" err="1"/>
              <a:t>المسؤولة</a:t>
            </a:r>
            <a:r>
              <a:rPr lang="ar-SA" dirty="0"/>
              <a:t> عن ظهور الصفة من خلال :</a:t>
            </a:r>
          </a:p>
          <a:p>
            <a:r>
              <a:rPr lang="ar-SA" dirty="0"/>
              <a:t>التلقيح الذاتي </a:t>
            </a:r>
            <a:r>
              <a:rPr lang="ar-SA" dirty="0" err="1"/>
              <a:t>للـ</a:t>
            </a:r>
            <a:r>
              <a:rPr lang="ar-SA" dirty="0"/>
              <a:t> </a:t>
            </a:r>
            <a:r>
              <a:rPr lang="en-US" b="1" dirty="0"/>
              <a:t>F</a:t>
            </a:r>
            <a:r>
              <a:rPr lang="en-US" sz="1600" dirty="0"/>
              <a:t>2</a:t>
            </a:r>
            <a:r>
              <a:rPr lang="ar-SA" sz="1600" dirty="0"/>
              <a:t>    </a:t>
            </a:r>
            <a:r>
              <a:rPr lang="en-US" b="1" dirty="0"/>
              <a:t>F</a:t>
            </a:r>
            <a:r>
              <a:rPr lang="en-US" sz="1600" dirty="0"/>
              <a:t>3</a:t>
            </a:r>
            <a:r>
              <a:rPr lang="ar-IQ" sz="1600" dirty="0"/>
              <a:t>  </a:t>
            </a:r>
            <a:endParaRPr lang="ar-SA" sz="1000" dirty="0"/>
          </a:p>
          <a:p>
            <a:endParaRPr lang="ar-IQ" sz="1600" dirty="0"/>
          </a:p>
          <a:p>
            <a:r>
              <a:rPr lang="ar-SA" dirty="0" err="1"/>
              <a:t>التلقيحات</a:t>
            </a:r>
            <a:r>
              <a:rPr lang="ar-SA" dirty="0"/>
              <a:t> </a:t>
            </a:r>
            <a:r>
              <a:rPr lang="ar-SA" dirty="0" err="1"/>
              <a:t>الاختبارية</a:t>
            </a:r>
            <a:r>
              <a:rPr lang="ar-IQ" dirty="0"/>
              <a:t> </a:t>
            </a:r>
            <a:endParaRPr lang="ar-SA" dirty="0"/>
          </a:p>
          <a:p>
            <a:pPr>
              <a:buNone/>
            </a:pPr>
            <a:r>
              <a:rPr lang="ar-SA" dirty="0"/>
              <a:t> ومن النتائج</a:t>
            </a:r>
            <a:r>
              <a:rPr lang="ar-IQ" dirty="0"/>
              <a:t>          و</a:t>
            </a:r>
            <a:r>
              <a:rPr lang="ar-SA" dirty="0"/>
              <a:t>جد </a:t>
            </a:r>
            <a:r>
              <a:rPr lang="ar-SA" dirty="0" err="1"/>
              <a:t>ان</a:t>
            </a:r>
            <a:r>
              <a:rPr lang="ar-SA" dirty="0"/>
              <a:t> هناك عاملين يحددان توارث الصفة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6084168" y="4581128"/>
            <a:ext cx="863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  <a:ln w="57150"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النتائج العامة التي توصل إليها </a:t>
            </a:r>
            <a:r>
              <a:rPr lang="ar-SA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من بعض تجاربه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buFontTx/>
              <a:buAutoNum type="arabicPeriod"/>
            </a:pPr>
            <a:r>
              <a:rPr lang="ar-SA" dirty="0"/>
              <a:t>هناك محددات وراثية ذات طبيعة جزيئية هي </a:t>
            </a:r>
            <a:r>
              <a:rPr lang="ar-SA" dirty="0" err="1"/>
              <a:t>المسؤولة</a:t>
            </a:r>
            <a:r>
              <a:rPr lang="ar-SA" dirty="0"/>
              <a:t> عن توارث الصفات سماها </a:t>
            </a:r>
            <a:r>
              <a:rPr lang="ar-SA" dirty="0" err="1"/>
              <a:t>مندل</a:t>
            </a:r>
            <a:r>
              <a:rPr lang="ar-SA" dirty="0"/>
              <a:t> بالعوامل (الجينات الآن), ومن نتائج </a:t>
            </a:r>
            <a:r>
              <a:rPr lang="en-US" dirty="0"/>
              <a:t>F1 </a:t>
            </a:r>
            <a:r>
              <a:rPr lang="ar-SA" dirty="0"/>
              <a:t> ,</a:t>
            </a:r>
            <a:r>
              <a:rPr lang="en-US" dirty="0"/>
              <a:t>F2</a:t>
            </a:r>
            <a:r>
              <a:rPr lang="ar-SA" dirty="0"/>
              <a:t> فان العامل (</a:t>
            </a:r>
            <a:r>
              <a:rPr lang="ar-IQ" dirty="0"/>
              <a:t> </a:t>
            </a:r>
            <a:r>
              <a:rPr lang="ar-SA" dirty="0" err="1"/>
              <a:t>الجين</a:t>
            </a:r>
            <a:r>
              <a:rPr lang="ar-SA" dirty="0"/>
              <a:t> </a:t>
            </a:r>
            <a:r>
              <a:rPr lang="ar-IQ" dirty="0"/>
              <a:t>) </a:t>
            </a:r>
            <a:r>
              <a:rPr lang="ar-SA" dirty="0"/>
              <a:t>قد يختفي تأثيره إلا أنه لا يحطم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يختفي </a:t>
            </a:r>
            <a:r>
              <a:rPr lang="ar-SA" dirty="0"/>
              <a:t>.</a:t>
            </a:r>
          </a:p>
          <a:p>
            <a:pPr marL="609600" indent="-609600" algn="just">
              <a:buFontTx/>
              <a:buAutoNum type="arabicPeriod"/>
            </a:pPr>
            <a:r>
              <a:rPr lang="ar-SA" dirty="0"/>
              <a:t>بالنسبة لأي صفة وراثية درسها </a:t>
            </a:r>
            <a:r>
              <a:rPr lang="ar-SA" dirty="0" err="1"/>
              <a:t>مندل</a:t>
            </a:r>
            <a:r>
              <a:rPr lang="ar-SA" dirty="0"/>
              <a:t> , فإن أفراد </a:t>
            </a:r>
            <a:r>
              <a:rPr lang="en-US" dirty="0"/>
              <a:t>F1 </a:t>
            </a:r>
            <a:r>
              <a:rPr lang="ar-SA" dirty="0"/>
              <a:t> الناتج</a:t>
            </a:r>
            <a:r>
              <a:rPr lang="ar-IQ" dirty="0"/>
              <a:t>ة</a:t>
            </a:r>
            <a:r>
              <a:rPr lang="ar-SA" dirty="0"/>
              <a:t> من تزاوج فردين يختلفان فيما بينهما في زوج واحد من الصفات </a:t>
            </a:r>
            <a:r>
              <a:rPr lang="ar-SA" dirty="0" err="1"/>
              <a:t>المت</a:t>
            </a:r>
            <a:r>
              <a:rPr lang="ar-IQ" dirty="0" err="1"/>
              <a:t>ضادة</a:t>
            </a:r>
            <a:r>
              <a:rPr lang="ar-IQ" dirty="0"/>
              <a:t> </a:t>
            </a:r>
            <a:r>
              <a:rPr lang="ar-SA" dirty="0"/>
              <a:t>, تظهر إحدى الصفتين فقط</a:t>
            </a:r>
            <a:r>
              <a:rPr lang="ar-IQ" dirty="0"/>
              <a:t> ,</a:t>
            </a:r>
            <a:r>
              <a:rPr lang="ar-SA" dirty="0"/>
              <a:t> </a:t>
            </a:r>
            <a:r>
              <a:rPr lang="ar-IQ" dirty="0"/>
              <a:t>وقد </a:t>
            </a:r>
            <a:r>
              <a:rPr lang="ar-SA" dirty="0"/>
              <a:t>سمى </a:t>
            </a:r>
            <a:r>
              <a:rPr lang="ar-SA" dirty="0" err="1"/>
              <a:t>مندل</a:t>
            </a:r>
            <a:r>
              <a:rPr lang="ar-SA" dirty="0"/>
              <a:t> هذه الصفة بالصفة السائدة.أما الصفة التي اختفت في </a:t>
            </a:r>
            <a:r>
              <a:rPr lang="en-US" dirty="0"/>
              <a:t>F1</a:t>
            </a:r>
            <a:r>
              <a:rPr lang="ar-SA" dirty="0"/>
              <a:t>وعاد</a:t>
            </a:r>
            <a:r>
              <a:rPr lang="ar-IQ" dirty="0"/>
              <a:t>ت</a:t>
            </a:r>
            <a:r>
              <a:rPr lang="ar-SA" dirty="0"/>
              <a:t> للظهور وبتكرار ¼ في </a:t>
            </a:r>
            <a:r>
              <a:rPr lang="en-US" dirty="0"/>
              <a:t>F2</a:t>
            </a:r>
            <a:r>
              <a:rPr lang="ar-SA" dirty="0"/>
              <a:t> فسماها </a:t>
            </a:r>
            <a:r>
              <a:rPr lang="ar-SA" dirty="0" err="1"/>
              <a:t>مندل</a:t>
            </a:r>
            <a:r>
              <a:rPr lang="ar-SA" dirty="0"/>
              <a:t> بالصف</a:t>
            </a:r>
            <a:r>
              <a:rPr lang="ar-IQ" dirty="0"/>
              <a:t>ة</a:t>
            </a:r>
            <a:r>
              <a:rPr lang="ar-SA" dirty="0"/>
              <a:t> المتنحية.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النتائج العامة التي توصل إليها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من بعض تجاربه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None/>
            </a:pPr>
            <a:r>
              <a:rPr lang="ar-SA" sz="2800" dirty="0"/>
              <a:t>3. </a:t>
            </a:r>
            <a:r>
              <a:rPr lang="ar-IQ" sz="2800" dirty="0" err="1">
                <a:latin typeface="Simplified Arabic" pitchFamily="18" charset="-78"/>
                <a:cs typeface="Simplified Arabic" pitchFamily="18" charset="-78"/>
              </a:rPr>
              <a:t>اذا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كانت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التزاوجات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العكسية تعطي نتائج متماثلة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, فـأن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كلا الأبوين يساهم في توارث الصفة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, </a:t>
            </a:r>
            <a:r>
              <a:rPr lang="ar-IQ" sz="2800" dirty="0" err="1">
                <a:latin typeface="Simplified Arabic" pitchFamily="18" charset="-78"/>
                <a:cs typeface="Simplified Arabic" pitchFamily="18" charset="-78"/>
              </a:rPr>
              <a:t>واذا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اختلفت فهذا يدل على وجود تأثير للجنس على الصفة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4. الفرد زوجي التركيب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العاملي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الأليلي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IQ" sz="2800" dirty="0" err="1">
                <a:latin typeface="Simplified Arabic" pitchFamily="18" charset="-78"/>
                <a:cs typeface="Simplified Arabic" pitchFamily="18" charset="-78"/>
              </a:rPr>
              <a:t>اي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err="1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لكل صفة عاملان تسمى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الآن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الجينات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) , أي أن الجينات توجد في أزواج وأن كل زوج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مسؤول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عن إظهار صفة وراثية معينة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تحمل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المشيجة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الجاميطة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) عامل (أليل) واحد فقط للصفة تحت الدراسة.</a:t>
            </a:r>
          </a:p>
          <a:p>
            <a:pPr algn="just">
              <a:buFont typeface="Wingdings" pitchFamily="2" charset="2"/>
              <a:buNone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6. عملية إتحاد الأمشاج المذكرة بالأمشاج المؤنثة (عملية الإخصاب) لتكوين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اللاقحات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(البيضة المخصبة 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zygote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عبارة عن عملية عشوائية , وهي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المسؤولة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عن ظهور النسب التي حصل عليها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مندل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ووفق في تفسيرها .</a:t>
            </a:r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Wingdings" pitchFamily="2" charset="2"/>
              <a:buNone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أسئلة تدريبية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عرف علم الوراثة وما </a:t>
            </a:r>
            <a:r>
              <a:rPr lang="ar-IQ" dirty="0" err="1"/>
              <a:t>هوالفرق</a:t>
            </a:r>
            <a:r>
              <a:rPr lang="ar-IQ" dirty="0"/>
              <a:t> بين </a:t>
            </a:r>
            <a:r>
              <a:rPr lang="en-US" dirty="0" err="1"/>
              <a:t>Genetics,Heredity</a:t>
            </a:r>
            <a:r>
              <a:rPr lang="en-US" dirty="0"/>
              <a:t>, Inheritance</a:t>
            </a:r>
            <a:r>
              <a:rPr lang="ar-IQ" dirty="0"/>
              <a:t> ؟.</a:t>
            </a:r>
          </a:p>
          <a:p>
            <a:r>
              <a:rPr lang="ar-IQ" dirty="0"/>
              <a:t>ما هو الفرق بين كل مما يأتي:</a:t>
            </a:r>
          </a:p>
          <a:p>
            <a:r>
              <a:rPr lang="ar-IQ" dirty="0" err="1"/>
              <a:t>ال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phenotype ,Genotype</a:t>
            </a:r>
          </a:p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Homozygous</a:t>
            </a:r>
            <a:r>
              <a:rPr lang="en-US" dirty="0"/>
              <a:t> ,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Heterozygous</a:t>
            </a:r>
            <a:endParaRPr lang="ar-IQ" dirty="0"/>
          </a:p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Reciprocal &amp;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cross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مقدمة في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علم الوراثة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None/>
              <a:defRPr/>
            </a:pPr>
            <a:r>
              <a:rPr lang="ar-SA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تعريف </a:t>
            </a:r>
            <a:r>
              <a:rPr lang="ar-SA" sz="3500" b="1" dirty="0">
                <a:solidFill>
                  <a:schemeClr val="tx2"/>
                </a:solidFill>
              </a:rPr>
              <a:t>علم الوراثة</a:t>
            </a:r>
            <a:r>
              <a:rPr lang="ar-IQ" sz="3500" b="1" dirty="0">
                <a:solidFill>
                  <a:schemeClr val="tx2"/>
                </a:solidFill>
              </a:rPr>
              <a:t> </a:t>
            </a:r>
            <a:r>
              <a:rPr lang="en-US" sz="3500" b="1" dirty="0">
                <a:solidFill>
                  <a:schemeClr val="tx2"/>
                </a:solidFill>
              </a:rPr>
              <a:t>Genetics </a:t>
            </a:r>
            <a:r>
              <a:rPr lang="ar-SA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Font typeface="Wingdings" pitchFamily="2" charset="2"/>
              <a:buChar char="§"/>
              <a:defRPr/>
            </a:pP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أحد فروع علم الأحياء الذي يختص بدراسة التوارث والتباين محاولا كشف القوانين التي تتحكم في التشابهات والاختلافات بين الأفراد التي ترتبط فيما بينها بصلة عضوية</a:t>
            </a:r>
            <a:r>
              <a:rPr lang="ar-IQ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(قرابة)</a:t>
            </a: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معينة .</a:t>
            </a:r>
          </a:p>
          <a:p>
            <a:pPr marL="609600" indent="-609600">
              <a:buFont typeface="Wingdings" pitchFamily="2" charset="2"/>
              <a:buChar char="§"/>
              <a:defRPr/>
            </a:pP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هو العلم الذي يبحث في كيفية انتقال المعلومات الوراثية من جيل </a:t>
            </a:r>
            <a:r>
              <a:rPr lang="ar-SA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الى</a:t>
            </a: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جيل , كما يعن</a:t>
            </a:r>
            <a:r>
              <a:rPr lang="ar-IQ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ى</a:t>
            </a: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أيضاً بكيفية تعبير هذه المعلومات داخل الكائن الحي  .</a:t>
            </a:r>
          </a:p>
          <a:p>
            <a:pPr marL="609600" indent="-609600">
              <a:buFont typeface="Wingdings" pitchFamily="2" charset="2"/>
              <a:buChar char="§"/>
              <a:defRPr/>
            </a:pP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هو العلم الذي يبحث في تركيب ووظيفة الجينات وطرق انتقالها من جيل </a:t>
            </a:r>
            <a:r>
              <a:rPr lang="ar-SA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الى</a:t>
            </a: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جيل .</a:t>
            </a:r>
          </a:p>
          <a:p>
            <a:pPr marL="609600" indent="-609600">
              <a:buFont typeface="Wingdings" pitchFamily="2" charset="2"/>
              <a:buChar char="§"/>
              <a:defRPr/>
            </a:pPr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هو العلم الذي يختص بدراسة الجينات.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شكرا لكم</a:t>
            </a:r>
            <a:endParaRPr lang="ar-IQ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المادة الوراثية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Genetic material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32859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ar-IQ" sz="2400" b="1" dirty="0">
                <a:solidFill>
                  <a:schemeClr val="tx2"/>
                </a:solidFill>
                <a:cs typeface="+mj-cs"/>
              </a:rPr>
              <a:t> </a:t>
            </a:r>
            <a:r>
              <a:rPr lang="ar-SA" sz="2400" b="1" dirty="0">
                <a:solidFill>
                  <a:schemeClr val="tx2"/>
                </a:solidFill>
                <a:cs typeface="+mj-cs"/>
              </a:rPr>
              <a:t> </a:t>
            </a:r>
            <a:r>
              <a:rPr lang="ar-IQ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 </a:t>
            </a:r>
            <a:r>
              <a:rPr lang="ar-S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المادة الوراثية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Genetic material</a:t>
            </a:r>
            <a:r>
              <a:rPr lang="ar-SA" sz="2400" b="1" dirty="0">
                <a:solidFill>
                  <a:schemeClr val="tx2"/>
                </a:solidFill>
                <a:cs typeface="+mj-cs"/>
              </a:rPr>
              <a:t>:</a:t>
            </a:r>
            <a:r>
              <a:rPr lang="ar-SA" sz="2400" b="1" dirty="0">
                <a:cs typeface="+mj-cs"/>
              </a:rPr>
              <a:t>هي مادة كيم</a:t>
            </a:r>
            <a:r>
              <a:rPr lang="ar-IQ" sz="2400" b="1" dirty="0">
                <a:cs typeface="+mj-cs"/>
              </a:rPr>
              <a:t>ي</a:t>
            </a:r>
            <a:r>
              <a:rPr lang="ar-SA" sz="2400" b="1" dirty="0" err="1">
                <a:cs typeface="+mj-cs"/>
              </a:rPr>
              <a:t>ائية</a:t>
            </a:r>
            <a:r>
              <a:rPr lang="ar-SA" sz="2400" b="1" dirty="0">
                <a:cs typeface="+mj-cs"/>
              </a:rPr>
              <a:t> توجد داخل الخلايا الحية وهي </a:t>
            </a:r>
            <a:r>
              <a:rPr lang="ar-SA" sz="2400" b="1" dirty="0" err="1">
                <a:cs typeface="+mj-cs"/>
              </a:rPr>
              <a:t>المسؤولة</a:t>
            </a:r>
            <a:r>
              <a:rPr lang="ar-SA" sz="2400" b="1" dirty="0">
                <a:cs typeface="+mj-cs"/>
              </a:rPr>
              <a:t> عن انتقال الصفات الوراثية من الآباء </a:t>
            </a:r>
            <a:r>
              <a:rPr lang="ar-SA" sz="2400" b="1" dirty="0" err="1">
                <a:cs typeface="+mj-cs"/>
              </a:rPr>
              <a:t>الى</a:t>
            </a:r>
            <a:r>
              <a:rPr lang="ar-SA" sz="2400" b="1" dirty="0">
                <a:cs typeface="+mj-cs"/>
              </a:rPr>
              <a:t> النسل .</a:t>
            </a:r>
            <a:r>
              <a:rPr lang="ar-IQ" sz="2400" b="1" dirty="0">
                <a:cs typeface="+mj-cs"/>
              </a:rPr>
              <a:t>وهي على نوعين :</a:t>
            </a:r>
            <a:endParaRPr lang="ar-SA" sz="2400" b="1" dirty="0">
              <a:cs typeface="+mj-cs"/>
            </a:endParaRPr>
          </a:p>
          <a:p>
            <a:pPr algn="just">
              <a:lnSpc>
                <a:spcPct val="90000"/>
              </a:lnSpc>
            </a:pPr>
            <a:r>
              <a:rPr lang="ar-SA" sz="2400" b="1" dirty="0" err="1">
                <a:cs typeface="+mj-cs"/>
              </a:rPr>
              <a:t>الـ</a:t>
            </a:r>
            <a:r>
              <a:rPr lang="ar-SA" sz="2400" b="1" dirty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DNA </a:t>
            </a:r>
            <a:r>
              <a:rPr lang="ar-SA" sz="2400" b="1" dirty="0">
                <a:cs typeface="+mj-cs"/>
              </a:rPr>
              <a:t>(</a:t>
            </a:r>
            <a:r>
              <a:rPr lang="ar-SA" sz="2400" b="1" dirty="0" err="1">
                <a:cs typeface="+mj-cs"/>
              </a:rPr>
              <a:t>الدنا</a:t>
            </a:r>
            <a:r>
              <a:rPr lang="ar-SA" sz="2400" b="1" dirty="0">
                <a:cs typeface="+mj-cs"/>
              </a:rPr>
              <a:t>) : هو المادة الوراثية في جميع الكائنات الحية الخلوية </a:t>
            </a:r>
            <a:r>
              <a:rPr lang="ar-IQ" sz="2400" b="1" dirty="0">
                <a:cs typeface="+mj-cs"/>
              </a:rPr>
              <a:t>(الحقيقية </a:t>
            </a:r>
            <a:r>
              <a:rPr lang="en-US" sz="2400" b="1" dirty="0">
                <a:cs typeface="+mj-cs"/>
              </a:rPr>
              <a:t> Eukaryote </a:t>
            </a:r>
            <a:r>
              <a:rPr lang="ar-IQ" sz="2400" b="1" dirty="0">
                <a:cs typeface="+mj-cs"/>
              </a:rPr>
              <a:t>والبدائية النواة</a:t>
            </a:r>
            <a:r>
              <a:rPr lang="en-US" sz="2400" b="1" dirty="0">
                <a:cs typeface="+mj-cs"/>
              </a:rPr>
              <a:t>Prokaryote </a:t>
            </a:r>
            <a:r>
              <a:rPr lang="ar-IQ" sz="2400" b="1" dirty="0">
                <a:cs typeface="+mj-cs"/>
              </a:rPr>
              <a:t>)</a:t>
            </a:r>
            <a:r>
              <a:rPr lang="ar-SA" sz="2400" b="1" dirty="0">
                <a:cs typeface="+mj-cs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ar-SA" sz="2400" b="1" dirty="0" err="1">
                <a:cs typeface="+mj-cs"/>
              </a:rPr>
              <a:t>الـ</a:t>
            </a:r>
            <a:r>
              <a:rPr lang="en-US" sz="2400" b="1" dirty="0">
                <a:cs typeface="+mj-cs"/>
              </a:rPr>
              <a:t> DNA  </a:t>
            </a:r>
            <a:r>
              <a:rPr lang="ar-SA" sz="2400" b="1" dirty="0">
                <a:cs typeface="+mj-cs"/>
              </a:rPr>
              <a:t>أوالـ </a:t>
            </a:r>
            <a:r>
              <a:rPr lang="en-US" sz="2400" b="1" dirty="0">
                <a:cs typeface="+mj-cs"/>
              </a:rPr>
              <a:t>RNA</a:t>
            </a:r>
            <a:r>
              <a:rPr lang="ar-SA" sz="2400" b="1" dirty="0">
                <a:cs typeface="+mj-cs"/>
              </a:rPr>
              <a:t>(</a:t>
            </a:r>
            <a:r>
              <a:rPr lang="ar-SA" sz="2400" b="1" dirty="0" err="1">
                <a:cs typeface="+mj-cs"/>
              </a:rPr>
              <a:t>الرنا</a:t>
            </a:r>
            <a:r>
              <a:rPr lang="ar-SA" sz="2400" b="1" dirty="0">
                <a:cs typeface="+mj-cs"/>
              </a:rPr>
              <a:t>) : هو المادة الوراثية في الفيروسات .</a:t>
            </a:r>
            <a:endParaRPr lang="en-US" sz="2400" b="1" dirty="0">
              <a:cs typeface="+mj-cs"/>
            </a:endParaRPr>
          </a:p>
          <a:p>
            <a:pPr algn="just"/>
            <a:r>
              <a:rPr lang="ar-IQ" sz="2400" dirty="0">
                <a:cs typeface="+mj-cs"/>
              </a:rPr>
              <a:t>يحتوي كل البشر على المادة الوراثية بصيغة الحامض النووي </a:t>
            </a:r>
            <a:r>
              <a:rPr lang="ar-IQ" sz="2400" dirty="0" err="1">
                <a:cs typeface="+mj-cs"/>
              </a:rPr>
              <a:t>الرايبوزي</a:t>
            </a:r>
            <a:r>
              <a:rPr lang="ar-IQ" sz="2400" dirty="0">
                <a:cs typeface="+mj-cs"/>
              </a:rPr>
              <a:t> منقوص </a:t>
            </a:r>
            <a:r>
              <a:rPr lang="ar-IQ" sz="2400" dirty="0" err="1">
                <a:cs typeface="+mj-cs"/>
              </a:rPr>
              <a:t>الاوكسجين</a:t>
            </a:r>
            <a:r>
              <a:rPr lang="ar-IQ" sz="2400" dirty="0">
                <a:cs typeface="+mj-cs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DNA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Deoxy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ribonucleic acid</a:t>
            </a:r>
          </a:p>
          <a:p>
            <a:pPr algn="just">
              <a:buNone/>
            </a:pPr>
            <a:r>
              <a:rPr lang="ar-IQ" sz="2400" dirty="0">
                <a:cs typeface="+mj-cs"/>
              </a:rPr>
              <a:t> والذي ينتظم بهيئة </a:t>
            </a:r>
            <a:r>
              <a:rPr lang="ar-IQ" sz="2400" dirty="0" err="1">
                <a:cs typeface="+mj-cs"/>
              </a:rPr>
              <a:t>كروموسومات</a:t>
            </a:r>
            <a:r>
              <a:rPr lang="en-US" sz="2400" dirty="0">
                <a:cs typeface="+mj-cs"/>
              </a:rPr>
              <a:t>Chromosomes </a:t>
            </a:r>
            <a:r>
              <a:rPr lang="ar-IQ" sz="2400" dirty="0">
                <a:cs typeface="+mj-cs"/>
              </a:rPr>
              <a:t> على شكل أزواج </a:t>
            </a:r>
            <a:r>
              <a:rPr lang="en-US" sz="2400" dirty="0">
                <a:cs typeface="+mj-cs"/>
              </a:rPr>
              <a:t>Pairs </a:t>
            </a:r>
            <a:r>
              <a:rPr lang="ar-IQ" sz="2400" dirty="0">
                <a:cs typeface="+mj-cs"/>
              </a:rPr>
              <a:t>  , ولذا تسمى أحيانا الأعداد بهيئة الأزواج أي </a:t>
            </a:r>
            <a:r>
              <a:rPr lang="en-US" sz="2400" dirty="0">
                <a:cs typeface="+mj-cs"/>
              </a:rPr>
              <a:t>23</a:t>
            </a:r>
            <a:r>
              <a:rPr lang="ar-IQ" sz="2400" dirty="0">
                <a:cs typeface="+mj-cs"/>
              </a:rPr>
              <a:t> زوج كما في الإنسان , </a:t>
            </a:r>
            <a:r>
              <a:rPr lang="ar-IQ" sz="2400" dirty="0" err="1">
                <a:cs typeface="+mj-cs"/>
              </a:rPr>
              <a:t>اذ</a:t>
            </a:r>
            <a:r>
              <a:rPr lang="ar-IQ" sz="2400" dirty="0">
                <a:cs typeface="+mj-cs"/>
              </a:rPr>
              <a:t> يحتوي الإنسان على </a:t>
            </a:r>
            <a:r>
              <a:rPr lang="en-US" sz="2400" dirty="0">
                <a:cs typeface="+mj-cs"/>
              </a:rPr>
              <a:t>46</a:t>
            </a:r>
            <a:r>
              <a:rPr lang="ar-IQ" sz="2400" dirty="0">
                <a:cs typeface="+mj-cs"/>
              </a:rPr>
              <a:t> </a:t>
            </a:r>
            <a:r>
              <a:rPr lang="ar-IQ" sz="2400" dirty="0" err="1">
                <a:cs typeface="+mj-cs"/>
              </a:rPr>
              <a:t>كروموسوم</a:t>
            </a:r>
            <a:r>
              <a:rPr lang="ar-IQ" sz="2400" dirty="0">
                <a:cs typeface="+mj-cs"/>
              </a:rPr>
              <a:t>  نصفها من إلام ونصفها الآخر من الأب. </a:t>
            </a:r>
          </a:p>
          <a:p>
            <a:pPr algn="just"/>
            <a:r>
              <a:rPr lang="ar-IQ" sz="2400" dirty="0">
                <a:cs typeface="+mj-cs"/>
              </a:rPr>
              <a:t>يدعى كل زوجين متماثلين من </a:t>
            </a:r>
            <a:r>
              <a:rPr lang="ar-IQ" sz="2400" dirty="0" err="1">
                <a:cs typeface="+mj-cs"/>
              </a:rPr>
              <a:t>كروموسومات</a:t>
            </a:r>
            <a:r>
              <a:rPr lang="ar-IQ" sz="2400" dirty="0">
                <a:cs typeface="+mj-cs"/>
              </a:rPr>
              <a:t> الأبوين </a:t>
            </a:r>
            <a:r>
              <a:rPr lang="ar-IQ" sz="2400" dirty="0" err="1">
                <a:cs typeface="+mj-cs"/>
              </a:rPr>
              <a:t>بالكروموسومات</a:t>
            </a:r>
            <a:r>
              <a:rPr lang="ar-IQ" sz="2400" dirty="0">
                <a:cs typeface="+mj-cs"/>
              </a:rPr>
              <a:t> المتماثلة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Homologous Chromosomes  </a:t>
            </a:r>
          </a:p>
          <a:p>
            <a:pPr algn="just"/>
            <a:r>
              <a:rPr lang="ar-IQ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يسمى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</a:t>
            </a:r>
            <a:r>
              <a:rPr lang="ar-IQ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كل المحتوى الوراثي للمادة الوراثية في الكائن الحي </a:t>
            </a:r>
            <a:r>
              <a:rPr lang="ar-IQ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ب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Genome </a:t>
            </a:r>
            <a:endParaRPr lang="ar-IQ" sz="2400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أحادية المجموعة </a:t>
            </a:r>
            <a:r>
              <a:rPr lang="ar-IQ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Haploid (1N) </a:t>
            </a:r>
            <a:br>
              <a:rPr lang="en-US" sz="4000" dirty="0"/>
            </a:b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ثنائية المجموعة </a:t>
            </a:r>
            <a:r>
              <a:rPr lang="ar-IQ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Diploid (2N)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/>
              <a:t>تسمى الكائنات  الحية التي تحتوي على </a:t>
            </a:r>
            <a:r>
              <a:rPr lang="ar-IQ" dirty="0" err="1"/>
              <a:t>الكروموسومات</a:t>
            </a:r>
            <a:r>
              <a:rPr lang="ar-IQ" dirty="0"/>
              <a:t> بهيئة زوجية بأنها ثنائية المجموعة </a:t>
            </a:r>
            <a:r>
              <a:rPr lang="ar-IQ" dirty="0" err="1"/>
              <a:t>الكروموسومية</a:t>
            </a:r>
            <a:r>
              <a:rPr lang="en-US" dirty="0"/>
              <a:t>Diploid (2N) </a:t>
            </a:r>
            <a:r>
              <a:rPr lang="ar-IQ" dirty="0"/>
              <a:t> كما في خلايا الكائنات حقيقية النواة </a:t>
            </a:r>
            <a:r>
              <a:rPr lang="en-US" dirty="0"/>
              <a:t>Eukaryotes </a:t>
            </a:r>
            <a:r>
              <a:rPr lang="ar-IQ" dirty="0"/>
              <a:t> بعد تكوين البيضة المخصبة </a:t>
            </a:r>
            <a:r>
              <a:rPr lang="en-US" dirty="0"/>
              <a:t> Zygote</a:t>
            </a:r>
            <a:r>
              <a:rPr lang="ar-IQ" dirty="0"/>
              <a:t>,</a:t>
            </a:r>
          </a:p>
          <a:p>
            <a:pPr algn="just"/>
            <a:r>
              <a:rPr lang="ar-IQ" dirty="0"/>
              <a:t> أما الأمشاج التناسلية ونتيجة لحدوث عملية الانقسام الاختزالي </a:t>
            </a:r>
            <a:r>
              <a:rPr lang="en-US" dirty="0"/>
              <a:t>meiosis </a:t>
            </a:r>
            <a:r>
              <a:rPr lang="ar-IQ" dirty="0"/>
              <a:t> , فأنها تحمل العدد الأحادي وتسمى أحادية المجموعة </a:t>
            </a:r>
            <a:r>
              <a:rPr lang="ar-IQ" dirty="0" err="1"/>
              <a:t>الكروموسومية</a:t>
            </a:r>
            <a:r>
              <a:rPr lang="ar-IQ" dirty="0"/>
              <a:t> </a:t>
            </a:r>
            <a:r>
              <a:rPr lang="en-US" dirty="0"/>
              <a:t> Haploid (1N)</a:t>
            </a:r>
            <a:endParaRPr lang="ar-IQ" dirty="0"/>
          </a:p>
          <a:p>
            <a:pPr algn="just"/>
            <a:r>
              <a:rPr lang="ar-IQ" dirty="0"/>
              <a:t>ولذا فأن الإنسان مثلا تحوي خلاياه البالغة على </a:t>
            </a:r>
            <a:r>
              <a:rPr lang="en-US" u="sng" dirty="0"/>
              <a:t>23</a:t>
            </a:r>
            <a:r>
              <a:rPr lang="ar-IQ" u="sng" dirty="0"/>
              <a:t> </a:t>
            </a:r>
            <a:r>
              <a:rPr lang="ar-IQ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زوج </a:t>
            </a:r>
            <a:r>
              <a:rPr lang="ar-IQ" dirty="0"/>
              <a:t>من </a:t>
            </a:r>
            <a:r>
              <a:rPr lang="ar-IQ" dirty="0" err="1"/>
              <a:t>الكروموسومات</a:t>
            </a:r>
            <a:r>
              <a:rPr lang="ar-IQ" dirty="0"/>
              <a:t> نصفها من الأم ونصفها من الأب , أما الأمشاج  الأبوية فأنها تحوي على </a:t>
            </a:r>
            <a:r>
              <a:rPr lang="en-US" u="sng" dirty="0"/>
              <a:t>23</a:t>
            </a:r>
            <a:r>
              <a:rPr lang="ar-IQ" u="sng" dirty="0"/>
              <a:t> </a:t>
            </a:r>
            <a:r>
              <a:rPr lang="ar-IQ" u="sng" dirty="0" err="1"/>
              <a:t>كروموسوم</a:t>
            </a:r>
            <a:r>
              <a:rPr lang="ar-IQ" u="sng" dirty="0"/>
              <a:t> </a:t>
            </a:r>
            <a:r>
              <a:rPr lang="ar-IQ" dirty="0"/>
              <a:t>فقط .</a:t>
            </a:r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229600" cy="108012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فروع علم الوراثة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Branches of Genetics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500062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2Minus"/>
              <a:defRPr/>
            </a:pP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علم الوراثة التقليدي (</a:t>
            </a:r>
            <a:r>
              <a:rPr lang="ar-IQ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الوراثة </a:t>
            </a:r>
            <a:r>
              <a:rPr lang="ar-SA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المندلي</a:t>
            </a:r>
            <a:r>
              <a:rPr lang="ar-IQ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ة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):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Classical Genetics</a:t>
            </a:r>
            <a:endParaRPr lang="ar-SA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دراسة انتقال 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الصفات (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الجينات 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من جيل لجيل , كما يهتم أيضاً بكيفية تكوين الاتحادات الوراثية الجديدة </a:t>
            </a:r>
            <a:r>
              <a:rPr lang="ar-SA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ل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لصفات </a:t>
            </a:r>
            <a:r>
              <a:rPr lang="ar-IQ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او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IQ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جينات 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ب- علم الوراثة الجزيئي 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Molecular Genetics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  <a:r>
              <a:rPr lang="ar-IQ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ar-SA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دراسة تركيب ووظيفة الجينات على المستوى الجزيئي.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ج- علم وراثة العشائر 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Population Genetics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دراسة توزيع وسلوك الجينات في العشائر مع التركيز على التباين الوراثي وكيفية ارتباط هذا التباين ببيئة الكائن الحي</a:t>
            </a:r>
            <a:r>
              <a:rPr lang="ar-SA" sz="2400" dirty="0"/>
              <a:t>.</a:t>
            </a:r>
          </a:p>
          <a:p>
            <a:pPr>
              <a:buNone/>
              <a:defRPr/>
            </a:pP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د- علم الوراثة الخلوية : 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Cytogenetic</a:t>
            </a:r>
            <a:endParaRPr lang="ar-SA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دراسة كل ما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يتعلق </a:t>
            </a:r>
            <a:r>
              <a:rPr lang="ar-SA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بالكروموسومات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في </a:t>
            </a:r>
            <a:r>
              <a:rPr lang="ar-IQ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انوية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الخلايا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buNone/>
              <a:defRPr/>
            </a:pP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هـ - علم الوراثة البشرية (الوراثة في الإنسان ) 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Human Genetics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</a:p>
          <a:p>
            <a:pPr>
              <a:buNone/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الدراسة العلمية للتوارث والتباين في الإنسان.</a:t>
            </a:r>
          </a:p>
          <a:p>
            <a:pPr>
              <a:buNone/>
              <a:defRPr/>
            </a:pP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 –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علم الوراثة الطبية : (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Medical Genetics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:</a:t>
            </a:r>
          </a:p>
          <a:p>
            <a:pPr>
              <a:buNone/>
              <a:defRPr/>
            </a:pP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تطبيق أساسيات الوراثة البشرية  في الطب .</a:t>
            </a:r>
          </a:p>
          <a:p>
            <a:pPr>
              <a:buNone/>
              <a:defRPr/>
            </a:pPr>
            <a:r>
              <a:rPr lang="ar-IQ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وهناك العديد من الفروع الأخرى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IQ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الوراثة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المندلية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Mendelain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Inheritance 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الوراثة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المندلية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Mendelain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Inheritance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وهي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solidFill>
                  <a:schemeClr val="hlink"/>
                </a:solidFill>
              </a:rPr>
              <a:t> </a:t>
            </a:r>
            <a:r>
              <a:rPr lang="ar-SA" dirty="0"/>
              <a:t>نمط من أنماط التوارث الذي يختص بطرق التوارث الأساسية في الكائنات الحية التي تتكاثر جنسيا والتي لها أكثر من </a:t>
            </a:r>
            <a:r>
              <a:rPr lang="ar-SA" dirty="0" err="1"/>
              <a:t>كرموسوم</a:t>
            </a:r>
            <a:r>
              <a:rPr lang="ar-SA" dirty="0"/>
              <a:t> واحد (</a:t>
            </a:r>
            <a:r>
              <a:rPr lang="ar-IQ" dirty="0" err="1"/>
              <a:t>اي</a:t>
            </a:r>
            <a:r>
              <a:rPr lang="ar-SA" dirty="0"/>
              <a:t> كيفية انتقال الجينات من الآباء إلى النسل</a:t>
            </a:r>
            <a:r>
              <a:rPr lang="en-US" dirty="0"/>
              <a:t>(</a:t>
            </a:r>
            <a:r>
              <a:rPr lang="ar-IQ" dirty="0"/>
              <a:t> .</a:t>
            </a:r>
          </a:p>
          <a:p>
            <a:pPr algn="just"/>
            <a:r>
              <a:rPr lang="ar-IQ" dirty="0"/>
              <a:t>تعد الوراثة </a:t>
            </a:r>
            <a:r>
              <a:rPr lang="ar-IQ" dirty="0" err="1"/>
              <a:t>المندلية</a:t>
            </a:r>
            <a:r>
              <a:rPr lang="ar-IQ" dirty="0"/>
              <a:t> التي أسسها العالم </a:t>
            </a:r>
            <a:r>
              <a:rPr lang="ar-IQ" dirty="0" err="1"/>
              <a:t>مندل</a:t>
            </a:r>
            <a:r>
              <a:rPr lang="ar-IQ" dirty="0"/>
              <a:t> بقوانينه , الأساس الذي بنيت عليه الدراسات اللاحقة في علم الوراثة , ولذا يعد  العالم </a:t>
            </a:r>
            <a:r>
              <a:rPr lang="ar-IQ" dirty="0" err="1"/>
              <a:t>مندل</a:t>
            </a:r>
            <a:r>
              <a:rPr lang="ar-IQ" dirty="0"/>
              <a:t> مؤسس وأبو الوراثة .</a:t>
            </a:r>
            <a:endParaRPr lang="ar-SA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العالم </a:t>
            </a:r>
            <a:r>
              <a:rPr lang="ar-S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مندل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أبو علم الوراثة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SA" dirty="0" err="1">
                <a:solidFill>
                  <a:schemeClr val="hlink"/>
                </a:solidFill>
              </a:rPr>
              <a:t>مندل</a:t>
            </a:r>
            <a:r>
              <a:rPr lang="ar-SA" dirty="0">
                <a:solidFill>
                  <a:schemeClr val="hlink"/>
                </a:solidFill>
              </a:rPr>
              <a:t> :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عالم نمساوي ولد عام 1822م لعائلة فقيرة/ / توفى عام 1884م / بدأ تجاربه  عام 1856م على نبتة البسلة </a:t>
            </a:r>
            <a:r>
              <a:rPr lang="en-US" i="1" dirty="0" err="1"/>
              <a:t>Pisum</a:t>
            </a:r>
            <a:r>
              <a:rPr lang="en-US" i="1" dirty="0"/>
              <a:t>  </a:t>
            </a:r>
            <a:r>
              <a:rPr lang="en-US" i="1" dirty="0" err="1"/>
              <a:t>sativum</a:t>
            </a:r>
            <a:r>
              <a:rPr lang="ar-SA" dirty="0"/>
              <a:t>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SA" dirty="0"/>
              <a:t>1865م القي نتائج تجاربه في محاضرتين أمام جمعية </a:t>
            </a:r>
            <a:r>
              <a:rPr lang="ar-SA" dirty="0" err="1"/>
              <a:t>برون</a:t>
            </a:r>
            <a:r>
              <a:rPr lang="ar-SA" dirty="0"/>
              <a:t> للعلوم.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SA" dirty="0"/>
              <a:t>1866م نشرت </a:t>
            </a:r>
            <a:r>
              <a:rPr lang="ar-IQ" dirty="0"/>
              <a:t>ا</a:t>
            </a:r>
            <a:r>
              <a:rPr lang="ar-SA" dirty="0"/>
              <a:t>ور</a:t>
            </a:r>
            <a:r>
              <a:rPr lang="ar-IQ" dirty="0"/>
              <a:t>ا</a:t>
            </a:r>
            <a:r>
              <a:rPr lang="ar-SA" dirty="0"/>
              <a:t>ق عمل </a:t>
            </a:r>
            <a:r>
              <a:rPr lang="ar-SA" dirty="0" err="1"/>
              <a:t>مندل</a:t>
            </a:r>
            <a:r>
              <a:rPr lang="ar-SA" dirty="0"/>
              <a:t> في التقرير السنوي للجمعية / لم تلق نتائجه أي انتباه من الهيئة العلمية في ذلك الوقت </a:t>
            </a:r>
            <a:r>
              <a:rPr lang="ar-SA" dirty="0" err="1"/>
              <a:t>الى</a:t>
            </a:r>
            <a:r>
              <a:rPr lang="ar-SA" dirty="0"/>
              <a:t> </a:t>
            </a:r>
            <a:r>
              <a:rPr lang="ar-SA" dirty="0" err="1"/>
              <a:t>ان</a:t>
            </a:r>
            <a:r>
              <a:rPr lang="ar-SA" dirty="0"/>
              <a:t> </a:t>
            </a:r>
            <a:r>
              <a:rPr lang="ar-SA" dirty="0" err="1"/>
              <a:t>اعيد</a:t>
            </a:r>
            <a:r>
              <a:rPr lang="ar-SA" dirty="0"/>
              <a:t> اكتشاف </a:t>
            </a:r>
            <a:r>
              <a:rPr lang="ar-SA" dirty="0" err="1"/>
              <a:t>اساسياته</a:t>
            </a:r>
            <a:r>
              <a:rPr lang="ar-SA" dirty="0"/>
              <a:t> عام 1900م على </a:t>
            </a:r>
            <a:r>
              <a:rPr lang="ar-SA" dirty="0" err="1"/>
              <a:t>ايدي</a:t>
            </a:r>
            <a:r>
              <a:rPr lang="ar-SA" dirty="0"/>
              <a:t> ثلاثة من علماء النبات هم </a:t>
            </a:r>
            <a:r>
              <a:rPr lang="en-US" sz="2800" dirty="0"/>
              <a:t>de</a:t>
            </a:r>
            <a:r>
              <a:rPr lang="en-US" dirty="0"/>
              <a:t> </a:t>
            </a:r>
            <a:r>
              <a:rPr lang="en-US" sz="2800" dirty="0" err="1"/>
              <a:t>vries</a:t>
            </a:r>
            <a:r>
              <a:rPr lang="en-US" sz="2800" dirty="0"/>
              <a:t> </a:t>
            </a:r>
            <a:r>
              <a:rPr lang="ar-IQ" sz="2800" dirty="0"/>
              <a:t>   الهولندي</a:t>
            </a:r>
            <a:r>
              <a:rPr lang="ar-IQ" dirty="0"/>
              <a:t>  </a:t>
            </a:r>
            <a:r>
              <a:rPr lang="ar-SA" dirty="0"/>
              <a:t>/ </a:t>
            </a:r>
            <a:r>
              <a:rPr lang="en-US" dirty="0"/>
              <a:t> </a:t>
            </a:r>
            <a:r>
              <a:rPr lang="en-US" dirty="0" err="1"/>
              <a:t>Correns</a:t>
            </a:r>
            <a:r>
              <a:rPr lang="en-US" dirty="0"/>
              <a:t> </a:t>
            </a:r>
            <a:r>
              <a:rPr lang="ar-SA" dirty="0" err="1"/>
              <a:t>الماني</a:t>
            </a:r>
            <a:r>
              <a:rPr lang="ar-SA" dirty="0"/>
              <a:t>  / </a:t>
            </a:r>
            <a:r>
              <a:rPr lang="en-US" dirty="0" err="1"/>
              <a:t>Tschermak</a:t>
            </a:r>
            <a:r>
              <a:rPr lang="ar-SA" dirty="0"/>
              <a:t> نمساوي)</a:t>
            </a:r>
            <a:endParaRPr lang="ar-SA" sz="2800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مصطلحات وراثية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 Terminology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609600" indent="-60960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dirty="0">
                <a:cs typeface="+mj-cs"/>
              </a:rPr>
              <a:t>المصطلح</a:t>
            </a:r>
            <a:r>
              <a:rPr lang="en-US" dirty="0">
                <a:cs typeface="+mj-cs"/>
              </a:rPr>
              <a:t>Genetics </a:t>
            </a:r>
            <a:r>
              <a:rPr lang="ar-IQ" dirty="0">
                <a:cs typeface="+mj-cs"/>
              </a:rPr>
              <a:t> والذي يعني علم الوراثة </a:t>
            </a:r>
            <a:r>
              <a:rPr lang="ar-SA" dirty="0">
                <a:cs typeface="+mj-cs"/>
              </a:rPr>
              <a:t>ادخل عام 1906م بواسطة العالم </a:t>
            </a:r>
            <a:r>
              <a:rPr lang="en-US" dirty="0">
                <a:cs typeface="+mj-cs"/>
              </a:rPr>
              <a:t>Bateson</a:t>
            </a:r>
            <a:r>
              <a:rPr lang="ar-SA" dirty="0">
                <a:cs typeface="+mj-cs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>
                <a:cs typeface="+mj-cs"/>
              </a:rPr>
              <a:t>Heredity</a:t>
            </a:r>
            <a:r>
              <a:rPr lang="ar-IQ" dirty="0">
                <a:cs typeface="+mj-cs"/>
              </a:rPr>
              <a:t>: تعني أيضا الوراثة أو التوريث وهو انتقال الصفات من الآباء إلى الأبناء 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>
                <a:cs typeface="+mj-cs"/>
              </a:rPr>
              <a:t>: Inheritance </a:t>
            </a:r>
            <a:r>
              <a:rPr lang="ar-IQ" dirty="0">
                <a:cs typeface="+mj-cs"/>
              </a:rPr>
              <a:t>التوارث </a:t>
            </a:r>
            <a:r>
              <a:rPr lang="ar-IQ" dirty="0" err="1">
                <a:cs typeface="+mj-cs"/>
              </a:rPr>
              <a:t>اي</a:t>
            </a:r>
            <a:r>
              <a:rPr lang="ar-IQ" dirty="0">
                <a:cs typeface="+mj-cs"/>
              </a:rPr>
              <a:t> توريث صفة من الصفات من جيل </a:t>
            </a:r>
            <a:r>
              <a:rPr lang="ar-IQ" dirty="0" err="1">
                <a:cs typeface="+mj-cs"/>
              </a:rPr>
              <a:t>الى</a:t>
            </a:r>
            <a:r>
              <a:rPr lang="ar-IQ" dirty="0">
                <a:cs typeface="+mj-cs"/>
              </a:rPr>
              <a:t> جيل .مثلا توارث صفة لون العين </a:t>
            </a:r>
            <a:r>
              <a:rPr lang="en-US" dirty="0">
                <a:cs typeface="+mj-cs"/>
              </a:rPr>
              <a:t>eye </a:t>
            </a:r>
            <a:r>
              <a:rPr lang="en-US" dirty="0" err="1">
                <a:cs typeface="+mj-cs"/>
              </a:rPr>
              <a:t>colour</a:t>
            </a:r>
            <a:r>
              <a:rPr lang="en-US" dirty="0">
                <a:cs typeface="+mj-cs"/>
              </a:rPr>
              <a:t> inheritance </a:t>
            </a:r>
            <a:r>
              <a:rPr lang="ar-IQ" dirty="0">
                <a:cs typeface="+mj-cs"/>
              </a:rPr>
              <a:t> .</a:t>
            </a:r>
            <a:endParaRPr lang="en-US" dirty="0">
              <a:cs typeface="+mj-cs"/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ar-IQ" dirty="0">
                <a:cs typeface="+mj-cs"/>
              </a:rPr>
              <a:t>المصطلح </a:t>
            </a:r>
            <a:r>
              <a:rPr lang="en-US" dirty="0">
                <a:cs typeface="+mj-cs"/>
              </a:rPr>
              <a:t>Gene </a:t>
            </a:r>
            <a:r>
              <a:rPr lang="ar-IQ" dirty="0">
                <a:cs typeface="+mj-cs"/>
              </a:rPr>
              <a:t> </a:t>
            </a:r>
            <a:r>
              <a:rPr lang="ar-SA" dirty="0">
                <a:cs typeface="+mj-cs"/>
              </a:rPr>
              <a:t>ادخل عام 1909م بواسطة العالم </a:t>
            </a:r>
            <a:r>
              <a:rPr lang="en-US" dirty="0" err="1">
                <a:cs typeface="+mj-cs"/>
              </a:rPr>
              <a:t>Johannsen</a:t>
            </a:r>
            <a:r>
              <a:rPr lang="ar-SA" dirty="0">
                <a:cs typeface="+mj-cs"/>
              </a:rPr>
              <a:t>.</a:t>
            </a:r>
            <a:r>
              <a:rPr lang="ar-IQ" dirty="0">
                <a:solidFill>
                  <a:schemeClr val="tx2"/>
                </a:solidFill>
                <a:cs typeface="+mj-cs"/>
              </a:rPr>
              <a:t> وال</a:t>
            </a:r>
            <a:r>
              <a:rPr lang="ar-SA" u="sng" dirty="0">
                <a:solidFill>
                  <a:schemeClr val="tx2"/>
                </a:solidFill>
                <a:cs typeface="+mj-cs"/>
              </a:rPr>
              <a:t>جين</a:t>
            </a:r>
            <a:r>
              <a:rPr lang="en-US" u="sng" dirty="0">
                <a:solidFill>
                  <a:schemeClr val="tx2"/>
                </a:solidFill>
                <a:cs typeface="+mj-cs"/>
              </a:rPr>
              <a:t> Gene</a:t>
            </a:r>
            <a:r>
              <a:rPr lang="ar-SA" u="sng" dirty="0">
                <a:cs typeface="+mj-cs"/>
              </a:rPr>
              <a:t>هو الوحدة الفيزيائية والوظيفية للتوارث </a:t>
            </a:r>
            <a:r>
              <a:rPr lang="en-US" u="sng" dirty="0">
                <a:cs typeface="+mj-cs"/>
              </a:rPr>
              <a:t>,</a:t>
            </a:r>
            <a:r>
              <a:rPr lang="ar-SA" u="sng" dirty="0">
                <a:cs typeface="+mj-cs"/>
              </a:rPr>
              <a:t>وهو عبارة عن تتابع معين من </a:t>
            </a:r>
            <a:r>
              <a:rPr lang="ar-SA" u="sng" dirty="0" err="1">
                <a:cs typeface="+mj-cs"/>
              </a:rPr>
              <a:t>النيوكليوتيدات</a:t>
            </a:r>
            <a:r>
              <a:rPr lang="ar-SA" u="sng" dirty="0">
                <a:cs typeface="+mj-cs"/>
              </a:rPr>
              <a:t> </a:t>
            </a:r>
            <a:r>
              <a:rPr lang="ar-IQ" u="sng" dirty="0">
                <a:cs typeface="+mj-cs"/>
              </a:rPr>
              <a:t>في </a:t>
            </a:r>
            <a:r>
              <a:rPr lang="ar-IQ" u="sng" dirty="0" err="1">
                <a:cs typeface="+mj-cs"/>
              </a:rPr>
              <a:t>ال</a:t>
            </a:r>
            <a:r>
              <a:rPr lang="ar-IQ" u="sng" dirty="0">
                <a:cs typeface="+mj-cs"/>
              </a:rPr>
              <a:t> </a:t>
            </a:r>
            <a:r>
              <a:rPr lang="en-US" u="sng" dirty="0">
                <a:cs typeface="+mj-cs"/>
              </a:rPr>
              <a:t>DNA </a:t>
            </a:r>
            <a:r>
              <a:rPr lang="ar-SA" u="sng" dirty="0">
                <a:cs typeface="+mj-cs"/>
              </a:rPr>
              <a:t>الذي يحدد تكوين ناتج معين فع</a:t>
            </a:r>
            <a:r>
              <a:rPr lang="ar-IQ" u="sng" dirty="0">
                <a:cs typeface="+mj-cs"/>
              </a:rPr>
              <a:t>ا</a:t>
            </a:r>
            <a:r>
              <a:rPr lang="ar-SA" u="sng" dirty="0">
                <a:cs typeface="+mj-cs"/>
              </a:rPr>
              <a:t>ل (</a:t>
            </a:r>
            <a:r>
              <a:rPr lang="ar-IQ" u="sng" dirty="0">
                <a:cs typeface="+mj-cs"/>
              </a:rPr>
              <a:t>مت</a:t>
            </a:r>
            <a:r>
              <a:rPr lang="ar-SA" u="sng" dirty="0">
                <a:cs typeface="+mj-cs"/>
              </a:rPr>
              <a:t>عدد </a:t>
            </a:r>
            <a:r>
              <a:rPr lang="ar-IQ" u="sng" dirty="0" err="1">
                <a:cs typeface="+mj-cs"/>
              </a:rPr>
              <a:t>ال</a:t>
            </a:r>
            <a:r>
              <a:rPr lang="ar-SA" u="sng" dirty="0" err="1">
                <a:cs typeface="+mj-cs"/>
              </a:rPr>
              <a:t>ببتيد</a:t>
            </a:r>
            <a:r>
              <a:rPr lang="ar-SA" u="sng" dirty="0">
                <a:cs typeface="+mj-cs"/>
              </a:rPr>
              <a:t> أو</a:t>
            </a:r>
            <a:r>
              <a:rPr lang="ar-IQ" u="sng" dirty="0">
                <a:cs typeface="+mj-cs"/>
              </a:rPr>
              <a:t> </a:t>
            </a:r>
            <a:r>
              <a:rPr lang="ar-IQ" u="sng" dirty="0" err="1">
                <a:cs typeface="+mj-cs"/>
              </a:rPr>
              <a:t>انواع</a:t>
            </a:r>
            <a:r>
              <a:rPr lang="ar-IQ" u="sng" dirty="0">
                <a:cs typeface="+mj-cs"/>
              </a:rPr>
              <a:t> </a:t>
            </a:r>
            <a:r>
              <a:rPr lang="ar-IQ" u="sng" dirty="0" err="1">
                <a:cs typeface="+mj-cs"/>
              </a:rPr>
              <a:t>ال</a:t>
            </a:r>
            <a:r>
              <a:rPr lang="en-US" u="sng" dirty="0">
                <a:cs typeface="+mj-cs"/>
              </a:rPr>
              <a:t>RNA</a:t>
            </a:r>
            <a:r>
              <a:rPr lang="ar-SA" u="sng" dirty="0">
                <a:cs typeface="+mj-cs"/>
              </a:rPr>
              <a:t> </a:t>
            </a:r>
            <a:r>
              <a:rPr lang="en-US" u="sng" dirty="0">
                <a:cs typeface="+mj-cs"/>
              </a:rPr>
              <a:t>: </a:t>
            </a:r>
            <a:r>
              <a:rPr lang="en-US" u="sng" dirty="0" err="1">
                <a:cs typeface="+mj-cs"/>
              </a:rPr>
              <a:t>tRNA</a:t>
            </a:r>
            <a:r>
              <a:rPr lang="ar-SA" u="sng" dirty="0">
                <a:cs typeface="+mj-cs"/>
              </a:rPr>
              <a:t> </a:t>
            </a:r>
            <a:r>
              <a:rPr lang="en-US" u="sng" dirty="0">
                <a:cs typeface="+mj-cs"/>
              </a:rPr>
              <a:t>, </a:t>
            </a:r>
            <a:r>
              <a:rPr lang="en-US" u="sng" dirty="0" err="1">
                <a:cs typeface="+mj-cs"/>
              </a:rPr>
              <a:t>rRNA</a:t>
            </a:r>
            <a:r>
              <a:rPr lang="ar-SA" u="sng" dirty="0">
                <a:cs typeface="+mj-cs"/>
              </a:rPr>
              <a:t>أو</a:t>
            </a:r>
            <a:r>
              <a:rPr lang="en-US" u="sng" dirty="0">
                <a:cs typeface="+mj-cs"/>
              </a:rPr>
              <a:t> mRNA</a:t>
            </a:r>
            <a:r>
              <a:rPr lang="ar-SA" u="sng" dirty="0">
                <a:cs typeface="+mj-cs"/>
              </a:rPr>
              <a:t>).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ar-SA" dirty="0">
                <a:cs typeface="+mj-cs"/>
              </a:rPr>
              <a:t>أو هو عبارة </a:t>
            </a:r>
            <a:r>
              <a:rPr lang="ar-SA" u="sng" dirty="0">
                <a:cs typeface="+mj-cs"/>
              </a:rPr>
              <a:t>عن وحدة تخزين المعلومات القادرة على التضاعف </a:t>
            </a:r>
            <a:r>
              <a:rPr lang="ar-SA" u="sng" dirty="0" err="1">
                <a:cs typeface="+mj-cs"/>
              </a:rPr>
              <a:t>والتطفر</a:t>
            </a:r>
            <a:r>
              <a:rPr lang="ar-SA" u="sng" dirty="0">
                <a:cs typeface="+mj-cs"/>
              </a:rPr>
              <a:t> والتعبير.</a:t>
            </a:r>
            <a:endParaRPr lang="en-US" u="sng" dirty="0">
              <a:cs typeface="+mj-cs"/>
            </a:endParaRPr>
          </a:p>
          <a:p>
            <a:pPr marL="609600" indent="-60960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cs typeface="+mj-cs"/>
              </a:rPr>
              <a:t>allele</a:t>
            </a:r>
            <a:r>
              <a:rPr lang="ar-IQ" dirty="0">
                <a:cs typeface="+mj-cs"/>
              </a:rPr>
              <a:t> </a:t>
            </a:r>
            <a:r>
              <a:rPr lang="en-US" dirty="0">
                <a:cs typeface="+mj-cs"/>
              </a:rPr>
              <a:t> :</a:t>
            </a:r>
            <a:r>
              <a:rPr lang="ar-IQ" dirty="0">
                <a:cs typeface="+mj-cs"/>
              </a:rPr>
              <a:t>الصورة البديلة للجين .</a:t>
            </a:r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6784</TotalTime>
  <Words>1888</Words>
  <Application>Microsoft Office PowerPoint</Application>
  <PresentationFormat>On-screen Show (4:3)</PresentationFormat>
  <Paragraphs>141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سمة Office</vt:lpstr>
      <vt:lpstr>      بسم الله الرحمن الرحيم   محاضرات علم الوراثة  Genetics مقدمة في علم الوراثة Genetics والوراثة المندلية Mendelain Inheritance المرحلة الثالثة – قسم علوم الحياة       </vt:lpstr>
      <vt:lpstr>أهداف المحاضرةObjectives </vt:lpstr>
      <vt:lpstr>مقدمة في علم الوراثة Genetics</vt:lpstr>
      <vt:lpstr>المادة الوراثية The Genetic material</vt:lpstr>
      <vt:lpstr> أحادية المجموعة الكروموسومية  Haploid (1N)  ثنائية المجموعة الكروموسومية Diploid (2N) </vt:lpstr>
      <vt:lpstr>فروع علم الوراثةBranches of Genetics </vt:lpstr>
      <vt:lpstr> الوراثة المندلية Mendelain Inheritance  </vt:lpstr>
      <vt:lpstr>العالم مندل أبو علم الوراثة </vt:lpstr>
      <vt:lpstr>مصطلحات وراثية Genetic Terminology </vt:lpstr>
      <vt:lpstr>مصطلحات وراثيةGenetic Terminology </vt:lpstr>
      <vt:lpstr>مصطلحات وراثية Genetic Terminology </vt:lpstr>
      <vt:lpstr>مصطلحات وراثية Genetic Terminology</vt:lpstr>
      <vt:lpstr>مصطلحات وراثية Genetic Terminology  </vt:lpstr>
      <vt:lpstr>مصطلحات وراثية Genetic Terminology </vt:lpstr>
      <vt:lpstr>قوانين مندل  Mendel’s laws </vt:lpstr>
      <vt:lpstr>الصفات السبع التي درسها مندل </vt:lpstr>
      <vt:lpstr>PowerPoint Presentation</vt:lpstr>
      <vt:lpstr>الأسس التي  اتبعها مندل في تجاربه</vt:lpstr>
      <vt:lpstr>قوانين  مندل</vt:lpstr>
      <vt:lpstr>طريقة التهجين الأحاديmonohybrid Cross(الاباء نقية)  </vt:lpstr>
      <vt:lpstr>التلقيح الذاتي للجيل الأول  F1ينتج الجيل الثاني F2  </vt:lpstr>
      <vt:lpstr>طريقة التهجين الثنائي Dihybrid  Cross </vt:lpstr>
      <vt:lpstr>استخدام مربع بونيت في حل التضريبات الوراثية </vt:lpstr>
      <vt:lpstr>جوهر تجارب مندل</vt:lpstr>
      <vt:lpstr>PowerPoint Presentation</vt:lpstr>
      <vt:lpstr>PowerPoint Presentation</vt:lpstr>
      <vt:lpstr>النتائج العامة التي توصل إليها مندل من بعض تجاربه</vt:lpstr>
      <vt:lpstr>النتائج العامة التي توصل إليها مندل من بعض تجاربه</vt:lpstr>
      <vt:lpstr>أسئلة تدريبية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مكتب الشمس</dc:creator>
  <cp:lastModifiedBy>Guest User</cp:lastModifiedBy>
  <cp:revision>65</cp:revision>
  <dcterms:created xsi:type="dcterms:W3CDTF">2020-11-22T11:19:08Z</dcterms:created>
  <dcterms:modified xsi:type="dcterms:W3CDTF">2023-09-30T14:37:57Z</dcterms:modified>
</cp:coreProperties>
</file>